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Clear Sans Bold" panose="020B0604020202020204" charset="0"/>
      <p:regular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Open Sans Light Bold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3" d="100"/>
          <a:sy n="73" d="100"/>
        </p:scale>
        <p:origin x="59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11" Type="http://schemas.openxmlformats.org/officeDocument/2006/relationships/image" Target="../media/image9.jpeg"/><Relationship Id="rId5" Type="http://schemas.openxmlformats.org/officeDocument/2006/relationships/image" Target="../media/image5.png"/><Relationship Id="rId10" Type="http://schemas.openxmlformats.org/officeDocument/2006/relationships/image" Target="../media/image8.jpeg"/><Relationship Id="rId4" Type="http://schemas.openxmlformats.org/officeDocument/2006/relationships/image" Target="../media/image5.svg"/><Relationship Id="rId9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sv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sv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10" Type="http://schemas.openxmlformats.org/officeDocument/2006/relationships/image" Target="../media/image3.pn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13" Type="http://schemas.openxmlformats.org/officeDocument/2006/relationships/image" Target="../media/image39.png"/><Relationship Id="rId3" Type="http://schemas.openxmlformats.org/officeDocument/2006/relationships/image" Target="../media/image29.jpeg"/><Relationship Id="rId7" Type="http://schemas.openxmlformats.org/officeDocument/2006/relationships/image" Target="../media/image23.png"/><Relationship Id="rId12" Type="http://schemas.openxmlformats.org/officeDocument/2006/relationships/image" Target="../media/image3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37.jpeg"/><Relationship Id="rId5" Type="http://schemas.openxmlformats.org/officeDocument/2006/relationships/image" Target="../media/image21.jpeg"/><Relationship Id="rId10" Type="http://schemas.openxmlformats.org/officeDocument/2006/relationships/image" Target="../media/image36.png"/><Relationship Id="rId4" Type="http://schemas.openxmlformats.org/officeDocument/2006/relationships/image" Target="../media/image22.jpeg"/><Relationship Id="rId9" Type="http://schemas.openxmlformats.org/officeDocument/2006/relationships/image" Target="../media/image35.jpeg"/><Relationship Id="rId14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2.jpeg"/><Relationship Id="rId7" Type="http://schemas.openxmlformats.org/officeDocument/2006/relationships/image" Target="../media/image51.sv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9.svg"/><Relationship Id="rId10" Type="http://schemas.openxmlformats.org/officeDocument/2006/relationships/image" Target="../media/image46.jpeg"/><Relationship Id="rId4" Type="http://schemas.openxmlformats.org/officeDocument/2006/relationships/image" Target="../media/image43.png"/><Relationship Id="rId9" Type="http://schemas.openxmlformats.org/officeDocument/2006/relationships/image" Target="../media/image5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812" b="781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flipV="1">
            <a:off x="783164" y="9115429"/>
            <a:ext cx="7106967" cy="71438"/>
          </a:xfrm>
          <a:prstGeom prst="line">
            <a:avLst/>
          </a:prstGeom>
          <a:ln w="1428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Freeform 4"/>
          <p:cNvSpPr/>
          <p:nvPr/>
        </p:nvSpPr>
        <p:spPr>
          <a:xfrm>
            <a:off x="8728654" y="1028700"/>
            <a:ext cx="8340366" cy="3033989"/>
          </a:xfrm>
          <a:custGeom>
            <a:avLst/>
            <a:gdLst/>
            <a:ahLst/>
            <a:cxnLst/>
            <a:rect l="l" t="t" r="r" b="b"/>
            <a:pathLst>
              <a:path w="8340366" h="3033989">
                <a:moveTo>
                  <a:pt x="0" y="0"/>
                </a:moveTo>
                <a:lnTo>
                  <a:pt x="8340366" y="0"/>
                </a:lnTo>
                <a:lnTo>
                  <a:pt x="8340366" y="3033989"/>
                </a:lnTo>
                <a:lnTo>
                  <a:pt x="0" y="30339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2084" t="-129361" r="-42467" b="-129361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537628" y="6559908"/>
            <a:ext cx="7598039" cy="2076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59"/>
              </a:lnSpc>
            </a:pPr>
            <a:r>
              <a:rPr lang="en-US" sz="5971">
                <a:solidFill>
                  <a:srgbClr val="FFFFFF"/>
                </a:solidFill>
                <a:latin typeface="Open Sans Light Bold"/>
              </a:rPr>
              <a:t>Company Profile &amp;</a:t>
            </a:r>
          </a:p>
          <a:p>
            <a:pPr marL="0" lvl="0" indent="0" algn="ctr">
              <a:lnSpc>
                <a:spcPts val="8359"/>
              </a:lnSpc>
              <a:spcBef>
                <a:spcPct val="0"/>
              </a:spcBef>
            </a:pPr>
            <a:r>
              <a:rPr lang="en-US" sz="5971">
                <a:solidFill>
                  <a:srgbClr val="FFFFFF"/>
                </a:solidFill>
                <a:latin typeface="Open Sans Light Bold"/>
              </a:rPr>
              <a:t>Capability Overviwe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557983" y="313521"/>
            <a:ext cx="2452014" cy="688093"/>
          </a:xfrm>
          <a:custGeom>
            <a:avLst/>
            <a:gdLst/>
            <a:ahLst/>
            <a:cxnLst/>
            <a:rect l="l" t="t" r="r" b="b"/>
            <a:pathLst>
              <a:path w="2452014" h="688093">
                <a:moveTo>
                  <a:pt x="0" y="0"/>
                </a:moveTo>
                <a:lnTo>
                  <a:pt x="2452014" y="0"/>
                </a:lnTo>
                <a:lnTo>
                  <a:pt x="2452014" y="688093"/>
                </a:lnTo>
                <a:lnTo>
                  <a:pt x="0" y="6880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441762" y="5350514"/>
            <a:ext cx="9508305" cy="1497171"/>
            <a:chOff x="0" y="0"/>
            <a:chExt cx="12677740" cy="1996228"/>
          </a:xfrm>
        </p:grpSpPr>
        <p:grpSp>
          <p:nvGrpSpPr>
            <p:cNvPr id="4" name="Group 4"/>
            <p:cNvGrpSpPr/>
            <p:nvPr/>
          </p:nvGrpSpPr>
          <p:grpSpPr>
            <a:xfrm>
              <a:off x="5674427" y="0"/>
              <a:ext cx="953136" cy="953136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A6D8F8"/>
              </a:solidFill>
              <a:ln>
                <a:noFill/>
              </a:ln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40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5674427" y="0"/>
              <a:ext cx="953136" cy="953136"/>
            </a:xfrm>
            <a:custGeom>
              <a:avLst/>
              <a:gdLst/>
              <a:ahLst/>
              <a:cxnLst/>
              <a:rect l="l" t="t" r="r" b="b"/>
              <a:pathLst>
                <a:path w="953136" h="953136">
                  <a:moveTo>
                    <a:pt x="0" y="0"/>
                  </a:moveTo>
                  <a:lnTo>
                    <a:pt x="953136" y="0"/>
                  </a:lnTo>
                  <a:lnTo>
                    <a:pt x="953136" y="953136"/>
                  </a:lnTo>
                  <a:lnTo>
                    <a:pt x="0" y="9531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8" name="Group 8"/>
            <p:cNvGrpSpPr/>
            <p:nvPr/>
          </p:nvGrpSpPr>
          <p:grpSpPr>
            <a:xfrm>
              <a:off x="10970963" y="0"/>
              <a:ext cx="953136" cy="953136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A6D8F8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40"/>
                  </a:lnSpc>
                </a:pPr>
                <a:endParaRPr/>
              </a:p>
            </p:txBody>
          </p:sp>
        </p:grpSp>
        <p:sp>
          <p:nvSpPr>
            <p:cNvPr id="11" name="Freeform 11"/>
            <p:cNvSpPr/>
            <p:nvPr/>
          </p:nvSpPr>
          <p:spPr>
            <a:xfrm>
              <a:off x="10970963" y="0"/>
              <a:ext cx="953136" cy="953136"/>
            </a:xfrm>
            <a:custGeom>
              <a:avLst/>
              <a:gdLst/>
              <a:ahLst/>
              <a:cxnLst/>
              <a:rect l="l" t="t" r="r" b="b"/>
              <a:pathLst>
                <a:path w="953136" h="953136">
                  <a:moveTo>
                    <a:pt x="0" y="0"/>
                  </a:moveTo>
                  <a:lnTo>
                    <a:pt x="953137" y="0"/>
                  </a:lnTo>
                  <a:lnTo>
                    <a:pt x="953137" y="953136"/>
                  </a:lnTo>
                  <a:lnTo>
                    <a:pt x="0" y="9531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12" name="Group 12"/>
            <p:cNvGrpSpPr/>
            <p:nvPr/>
          </p:nvGrpSpPr>
          <p:grpSpPr>
            <a:xfrm>
              <a:off x="383778" y="0"/>
              <a:ext cx="953136" cy="953136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A6D8F8"/>
              </a:solidFill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40"/>
                  </a:lnSpc>
                </a:pPr>
                <a:endParaRPr/>
              </a:p>
            </p:txBody>
          </p:sp>
        </p:grpSp>
        <p:sp>
          <p:nvSpPr>
            <p:cNvPr id="15" name="Freeform 15"/>
            <p:cNvSpPr/>
            <p:nvPr/>
          </p:nvSpPr>
          <p:spPr>
            <a:xfrm>
              <a:off x="383778" y="0"/>
              <a:ext cx="953136" cy="953136"/>
            </a:xfrm>
            <a:custGeom>
              <a:avLst/>
              <a:gdLst/>
              <a:ahLst/>
              <a:cxnLst/>
              <a:rect l="l" t="t" r="r" b="b"/>
              <a:pathLst>
                <a:path w="953136" h="953136">
                  <a:moveTo>
                    <a:pt x="0" y="0"/>
                  </a:moveTo>
                  <a:lnTo>
                    <a:pt x="953137" y="0"/>
                  </a:lnTo>
                  <a:lnTo>
                    <a:pt x="953137" y="953136"/>
                  </a:lnTo>
                  <a:lnTo>
                    <a:pt x="0" y="9531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xmlns="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1631528"/>
              <a:ext cx="2452186" cy="3647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380"/>
                </a:lnSpc>
              </a:pPr>
              <a:r>
                <a:rPr lang="en-US" sz="1700">
                  <a:solidFill>
                    <a:srgbClr val="00416C"/>
                  </a:solidFill>
                  <a:latin typeface="Clear Sans Bold"/>
                </a:rPr>
                <a:t>Кол-во проектов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008163" y="876936"/>
              <a:ext cx="886688" cy="8365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319"/>
                </a:lnSpc>
              </a:pPr>
              <a:r>
                <a:rPr lang="en-US" sz="3799">
                  <a:solidFill>
                    <a:srgbClr val="00416C"/>
                  </a:solidFill>
                  <a:latin typeface="Clear Sans Bold"/>
                </a:rPr>
                <a:t>12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639576" y="1631526"/>
              <a:ext cx="3623862" cy="3647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379"/>
                </a:lnSpc>
              </a:pPr>
              <a:r>
                <a:rPr lang="en-US" sz="1699">
                  <a:solidFill>
                    <a:srgbClr val="00416C"/>
                  </a:solidFill>
                  <a:latin typeface="Clear Sans Bold"/>
                </a:rPr>
                <a:t>Постоянных сотрудников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1414668" y="876936"/>
              <a:ext cx="964889" cy="8365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319"/>
                </a:lnSpc>
              </a:pPr>
              <a:r>
                <a:rPr lang="en-US" sz="3799">
                  <a:solidFill>
                    <a:srgbClr val="00416C"/>
                  </a:solidFill>
                  <a:latin typeface="Clear Sans Bold"/>
                </a:rPr>
                <a:t>25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1116484" y="1631526"/>
              <a:ext cx="1561256" cy="3647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379"/>
                </a:lnSpc>
              </a:pPr>
              <a:r>
                <a:rPr lang="en-US" sz="1699">
                  <a:solidFill>
                    <a:srgbClr val="00416C"/>
                  </a:solidFill>
                  <a:latin typeface="Clear Sans Bold"/>
                </a:rPr>
                <a:t>Экспертов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15857" y="876936"/>
              <a:ext cx="1020472" cy="8365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319"/>
                </a:lnSpc>
              </a:pPr>
              <a:r>
                <a:rPr lang="en-US" sz="3799">
                  <a:solidFill>
                    <a:srgbClr val="00416C"/>
                  </a:solidFill>
                  <a:latin typeface="Clear Sans Bold"/>
                </a:rPr>
                <a:t>14</a:t>
              </a:r>
            </a:p>
          </p:txBody>
        </p:sp>
      </p:grpSp>
      <p:sp>
        <p:nvSpPr>
          <p:cNvPr id="22" name="Freeform 22"/>
          <p:cNvSpPr/>
          <p:nvPr/>
        </p:nvSpPr>
        <p:spPr>
          <a:xfrm>
            <a:off x="0" y="0"/>
            <a:ext cx="6055327" cy="3060230"/>
          </a:xfrm>
          <a:custGeom>
            <a:avLst/>
            <a:gdLst/>
            <a:ahLst/>
            <a:cxnLst/>
            <a:rect l="l" t="t" r="r" b="b"/>
            <a:pathLst>
              <a:path w="6055327" h="3060230">
                <a:moveTo>
                  <a:pt x="0" y="0"/>
                </a:moveTo>
                <a:lnTo>
                  <a:pt x="6055327" y="0"/>
                </a:lnTo>
                <a:lnTo>
                  <a:pt x="6055327" y="3060230"/>
                </a:lnTo>
                <a:lnTo>
                  <a:pt x="0" y="306023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b="-13069"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0" y="3313358"/>
            <a:ext cx="6055327" cy="3281199"/>
          </a:xfrm>
          <a:custGeom>
            <a:avLst/>
            <a:gdLst/>
            <a:ahLst/>
            <a:cxnLst/>
            <a:rect l="l" t="t" r="r" b="b"/>
            <a:pathLst>
              <a:path w="6055327" h="3281199">
                <a:moveTo>
                  <a:pt x="0" y="0"/>
                </a:moveTo>
                <a:lnTo>
                  <a:pt x="6055327" y="0"/>
                </a:lnTo>
                <a:lnTo>
                  <a:pt x="6055327" y="3281199"/>
                </a:lnTo>
                <a:lnTo>
                  <a:pt x="0" y="328119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6094" t="-111634" r="-26810"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0" y="6847686"/>
            <a:ext cx="6055327" cy="3406121"/>
          </a:xfrm>
          <a:custGeom>
            <a:avLst/>
            <a:gdLst/>
            <a:ahLst/>
            <a:cxnLst/>
            <a:rect l="l" t="t" r="r" b="b"/>
            <a:pathLst>
              <a:path w="6055327" h="3406121">
                <a:moveTo>
                  <a:pt x="0" y="0"/>
                </a:moveTo>
                <a:lnTo>
                  <a:pt x="6055327" y="0"/>
                </a:lnTo>
                <a:lnTo>
                  <a:pt x="6055327" y="3406121"/>
                </a:lnTo>
                <a:lnTo>
                  <a:pt x="0" y="340612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6381832" y="7327086"/>
            <a:ext cx="4437704" cy="2959914"/>
          </a:xfrm>
          <a:custGeom>
            <a:avLst/>
            <a:gdLst/>
            <a:ahLst/>
            <a:cxnLst/>
            <a:rect l="l" t="t" r="r" b="b"/>
            <a:pathLst>
              <a:path w="4437704" h="2959914">
                <a:moveTo>
                  <a:pt x="0" y="0"/>
                </a:moveTo>
                <a:lnTo>
                  <a:pt x="4437704" y="0"/>
                </a:lnTo>
                <a:lnTo>
                  <a:pt x="4437704" y="2959914"/>
                </a:lnTo>
                <a:lnTo>
                  <a:pt x="0" y="295991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11582911" y="7327086"/>
            <a:ext cx="6012325" cy="2959914"/>
          </a:xfrm>
          <a:custGeom>
            <a:avLst/>
            <a:gdLst/>
            <a:ahLst/>
            <a:cxnLst/>
            <a:rect l="l" t="t" r="r" b="b"/>
            <a:pathLst>
              <a:path w="6012325" h="2959914">
                <a:moveTo>
                  <a:pt x="0" y="0"/>
                </a:moveTo>
                <a:lnTo>
                  <a:pt x="6012325" y="0"/>
                </a:lnTo>
                <a:lnTo>
                  <a:pt x="6012325" y="2959914"/>
                </a:lnTo>
                <a:lnTo>
                  <a:pt x="0" y="295991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6381832" y="208746"/>
            <a:ext cx="8730317" cy="1872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560"/>
              </a:lnSpc>
              <a:spcBef>
                <a:spcPct val="0"/>
              </a:spcBef>
            </a:pPr>
            <a:r>
              <a:rPr lang="en-US" sz="5400">
                <a:solidFill>
                  <a:srgbClr val="00416C"/>
                </a:solidFill>
                <a:latin typeface="Clear Sans Bold"/>
              </a:rPr>
              <a:t>О компании "Группа независимых инженеров"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381832" y="2244077"/>
            <a:ext cx="11628165" cy="8248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336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Компания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«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Группа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независимых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инженеров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»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была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основана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в 2000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году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и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является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ведущей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компанией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в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Кыргызстане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,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которая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предоставляет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: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381832" y="3179123"/>
            <a:ext cx="5814082" cy="1243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60"/>
              </a:lnSpc>
            </a:pP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консультационные</a:t>
            </a:r>
            <a:endParaRPr lang="en-US" sz="2400" dirty="0">
              <a:solidFill>
                <a:srgbClr val="00416C"/>
              </a:solidFill>
              <a:latin typeface="Clear Sans Bold"/>
            </a:endParaRPr>
          </a:p>
          <a:p>
            <a:pPr>
              <a:lnSpc>
                <a:spcPts val="3360"/>
              </a:lnSpc>
            </a:pP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комплексный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инжиниринг</a:t>
            </a:r>
            <a:endParaRPr lang="en-US" sz="2400" dirty="0">
              <a:solidFill>
                <a:srgbClr val="00416C"/>
              </a:solidFill>
              <a:latin typeface="Clear Sans Bold"/>
            </a:endParaRPr>
          </a:p>
          <a:p>
            <a:pPr marL="0" lvl="0" indent="0">
              <a:lnSpc>
                <a:spcPts val="336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управление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ивистеционных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проектов</a:t>
            </a:r>
            <a:endParaRPr lang="en-US" sz="2400" dirty="0">
              <a:solidFill>
                <a:srgbClr val="00416C"/>
              </a:solidFill>
              <a:latin typeface="Clear Sans Bold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6381832" y="4537386"/>
            <a:ext cx="11628165" cy="405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3360"/>
              </a:lnSpc>
              <a:spcBef>
                <a:spcPct val="0"/>
              </a:spcBef>
            </a:pPr>
            <a:r>
              <a:rPr lang="en-US" sz="2400" dirty="0">
                <a:solidFill>
                  <a:srgbClr val="00416C"/>
                </a:solidFill>
                <a:latin typeface="Clear Sans Bold"/>
              </a:rPr>
              <a:t>в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сфере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электроэнергетики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,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архитектуры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, IT -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инфраструктуры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557983" y="313521"/>
            <a:ext cx="2452014" cy="688093"/>
          </a:xfrm>
          <a:custGeom>
            <a:avLst/>
            <a:gdLst/>
            <a:ahLst/>
            <a:cxnLst/>
            <a:rect l="l" t="t" r="r" b="b"/>
            <a:pathLst>
              <a:path w="2452014" h="688093">
                <a:moveTo>
                  <a:pt x="0" y="0"/>
                </a:moveTo>
                <a:lnTo>
                  <a:pt x="2452014" y="0"/>
                </a:lnTo>
                <a:lnTo>
                  <a:pt x="2452014" y="688093"/>
                </a:lnTo>
                <a:lnTo>
                  <a:pt x="0" y="6880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46701" y="2692428"/>
            <a:ext cx="5640608" cy="6565872"/>
          </a:xfrm>
          <a:custGeom>
            <a:avLst/>
            <a:gdLst/>
            <a:ahLst/>
            <a:cxnLst/>
            <a:rect l="l" t="t" r="r" b="b"/>
            <a:pathLst>
              <a:path w="5640608" h="6565872">
                <a:moveTo>
                  <a:pt x="0" y="0"/>
                </a:moveTo>
                <a:lnTo>
                  <a:pt x="5640608" y="0"/>
                </a:lnTo>
                <a:lnTo>
                  <a:pt x="5640608" y="6565872"/>
                </a:lnTo>
                <a:lnTo>
                  <a:pt x="0" y="65658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2541" t="-11372" r="-6038" b="-41336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018369" y="1263729"/>
            <a:ext cx="7905771" cy="920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559"/>
              </a:lnSpc>
              <a:spcBef>
                <a:spcPct val="0"/>
              </a:spcBef>
            </a:pPr>
            <a:r>
              <a:rPr lang="en-US" sz="5400">
                <a:solidFill>
                  <a:srgbClr val="00416C"/>
                </a:solidFill>
                <a:latin typeface="Clear Sans Bold"/>
              </a:rPr>
              <a:t>Основатель компании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612298" y="2606703"/>
            <a:ext cx="8686700" cy="688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5600"/>
              </a:lnSpc>
              <a:spcBef>
                <a:spcPct val="0"/>
              </a:spcBef>
            </a:pPr>
            <a:r>
              <a:rPr lang="en-US" sz="4000" dirty="0" err="1">
                <a:solidFill>
                  <a:srgbClr val="00416C"/>
                </a:solidFill>
                <a:latin typeface="Clear Sans Bold"/>
              </a:rPr>
              <a:t>Токтогулов</a:t>
            </a:r>
            <a:r>
              <a:rPr lang="en-US" sz="40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4000" dirty="0" err="1">
                <a:solidFill>
                  <a:srgbClr val="00416C"/>
                </a:solidFill>
                <a:latin typeface="Clear Sans Bold"/>
              </a:rPr>
              <a:t>Тынычтык</a:t>
            </a:r>
            <a:r>
              <a:rPr lang="en-US" sz="40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4000" dirty="0" err="1">
                <a:solidFill>
                  <a:srgbClr val="00416C"/>
                </a:solidFill>
                <a:latin typeface="Clear Sans Bold"/>
              </a:rPr>
              <a:t>Хамитович</a:t>
            </a:r>
            <a:endParaRPr lang="en-US" sz="4000" dirty="0">
              <a:solidFill>
                <a:srgbClr val="00416C"/>
              </a:solidFill>
              <a:latin typeface="Clear Sans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690096" y="3619514"/>
            <a:ext cx="10468089" cy="62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60"/>
              </a:lnSpc>
            </a:pP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Один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из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самых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выдающихся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инженеров-электриков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в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Кыргызской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Республике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.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Он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является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кандидатом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технических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наук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с  50-и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летним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стажем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в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сфере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электроэнергетики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, а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так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же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консультантом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со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стажем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более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20-и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лет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. 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Успешно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реализовал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свыше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 10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международных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проектов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по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всей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территории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Кыргызской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Республики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.</a:t>
            </a:r>
          </a:p>
          <a:p>
            <a:pPr algn="just">
              <a:lnSpc>
                <a:spcPts val="3360"/>
              </a:lnSpc>
            </a:pPr>
            <a:endParaRPr lang="en-US" sz="2400" dirty="0">
              <a:solidFill>
                <a:srgbClr val="00416C"/>
              </a:solidFill>
              <a:latin typeface="Clear Sans Bold"/>
            </a:endParaRPr>
          </a:p>
          <a:p>
            <a:pPr algn="just">
              <a:lnSpc>
                <a:spcPts val="3360"/>
              </a:lnSpc>
            </a:pP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Тынычтык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Хамитович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является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соавторством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Всемирно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известный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книги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под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названием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«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Электрическая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часть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электростанций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и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подстанций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»,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что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в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очередной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раз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показывает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весь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профессионализм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и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грамотность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в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сфере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электроэнергетики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. </a:t>
            </a:r>
          </a:p>
          <a:p>
            <a:pPr algn="just">
              <a:lnSpc>
                <a:spcPts val="3360"/>
              </a:lnSpc>
            </a:pPr>
            <a:endParaRPr lang="en-US" sz="2400" dirty="0">
              <a:solidFill>
                <a:srgbClr val="00416C"/>
              </a:solidFill>
              <a:latin typeface="Clear Sans Bold"/>
            </a:endParaRPr>
          </a:p>
          <a:p>
            <a:pPr marL="0" lvl="0" indent="0" algn="just">
              <a:lnSpc>
                <a:spcPts val="336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Главными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качествами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Тынычтыка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Хамитовича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всегда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были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энергичность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,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ответственность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,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коммуникабельность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,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честность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,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справедливость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,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стрессоустойчивость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, а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также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умение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принимать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быстрые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и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правильные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решения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в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сложных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400" dirty="0" err="1">
                <a:solidFill>
                  <a:srgbClr val="00416C"/>
                </a:solidFill>
                <a:latin typeface="Clear Sans Bold"/>
              </a:rPr>
              <a:t>ситуациях</a:t>
            </a:r>
            <a:r>
              <a:rPr lang="en-US" sz="2400" dirty="0">
                <a:solidFill>
                  <a:srgbClr val="00416C"/>
                </a:solidFill>
                <a:latin typeface="Clear Sans Bold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557983" y="313521"/>
            <a:ext cx="2452014" cy="688093"/>
          </a:xfrm>
          <a:custGeom>
            <a:avLst/>
            <a:gdLst/>
            <a:ahLst/>
            <a:cxnLst/>
            <a:rect l="l" t="t" r="r" b="b"/>
            <a:pathLst>
              <a:path w="2452014" h="688093">
                <a:moveTo>
                  <a:pt x="0" y="0"/>
                </a:moveTo>
                <a:lnTo>
                  <a:pt x="2452014" y="0"/>
                </a:lnTo>
                <a:lnTo>
                  <a:pt x="2452014" y="688093"/>
                </a:lnTo>
                <a:lnTo>
                  <a:pt x="0" y="6880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13270" y="2202537"/>
            <a:ext cx="8830730" cy="5881925"/>
          </a:xfrm>
          <a:custGeom>
            <a:avLst/>
            <a:gdLst/>
            <a:ahLst/>
            <a:cxnLst/>
            <a:rect l="l" t="t" r="r" b="b"/>
            <a:pathLst>
              <a:path w="8830730" h="5881925">
                <a:moveTo>
                  <a:pt x="0" y="0"/>
                </a:moveTo>
                <a:lnTo>
                  <a:pt x="8830730" y="0"/>
                </a:lnTo>
                <a:lnTo>
                  <a:pt x="8830730" y="5881926"/>
                </a:lnTo>
                <a:lnTo>
                  <a:pt x="0" y="58819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9507740" y="2816494"/>
            <a:ext cx="8285875" cy="4654012"/>
            <a:chOff x="0" y="0"/>
            <a:chExt cx="11047833" cy="6205349"/>
          </a:xfrm>
        </p:grpSpPr>
        <p:sp>
          <p:nvSpPr>
            <p:cNvPr id="5" name="Freeform 5"/>
            <p:cNvSpPr/>
            <p:nvPr/>
          </p:nvSpPr>
          <p:spPr>
            <a:xfrm>
              <a:off x="0" y="2814110"/>
              <a:ext cx="357239" cy="445853"/>
            </a:xfrm>
            <a:custGeom>
              <a:avLst/>
              <a:gdLst/>
              <a:ahLst/>
              <a:cxnLst/>
              <a:rect l="l" t="t" r="r" b="b"/>
              <a:pathLst>
                <a:path w="357239" h="445853">
                  <a:moveTo>
                    <a:pt x="0" y="0"/>
                  </a:moveTo>
                  <a:lnTo>
                    <a:pt x="357239" y="0"/>
                  </a:lnTo>
                  <a:lnTo>
                    <a:pt x="357239" y="445853"/>
                  </a:lnTo>
                  <a:lnTo>
                    <a:pt x="0" y="4458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0" y="3434239"/>
              <a:ext cx="357239" cy="445853"/>
            </a:xfrm>
            <a:custGeom>
              <a:avLst/>
              <a:gdLst/>
              <a:ahLst/>
              <a:cxnLst/>
              <a:rect l="l" t="t" r="r" b="b"/>
              <a:pathLst>
                <a:path w="357239" h="445853">
                  <a:moveTo>
                    <a:pt x="0" y="0"/>
                  </a:moveTo>
                  <a:lnTo>
                    <a:pt x="357239" y="0"/>
                  </a:lnTo>
                  <a:lnTo>
                    <a:pt x="357239" y="445852"/>
                  </a:lnTo>
                  <a:lnTo>
                    <a:pt x="0" y="4458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0" y="4020664"/>
              <a:ext cx="357239" cy="445853"/>
            </a:xfrm>
            <a:custGeom>
              <a:avLst/>
              <a:gdLst/>
              <a:ahLst/>
              <a:cxnLst/>
              <a:rect l="l" t="t" r="r" b="b"/>
              <a:pathLst>
                <a:path w="357239" h="445853">
                  <a:moveTo>
                    <a:pt x="0" y="0"/>
                  </a:moveTo>
                  <a:lnTo>
                    <a:pt x="357239" y="0"/>
                  </a:lnTo>
                  <a:lnTo>
                    <a:pt x="357239" y="445853"/>
                  </a:lnTo>
                  <a:lnTo>
                    <a:pt x="0" y="4458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0" y="4607090"/>
              <a:ext cx="357239" cy="445853"/>
            </a:xfrm>
            <a:custGeom>
              <a:avLst/>
              <a:gdLst/>
              <a:ahLst/>
              <a:cxnLst/>
              <a:rect l="l" t="t" r="r" b="b"/>
              <a:pathLst>
                <a:path w="357239" h="445853">
                  <a:moveTo>
                    <a:pt x="0" y="0"/>
                  </a:moveTo>
                  <a:lnTo>
                    <a:pt x="357239" y="0"/>
                  </a:lnTo>
                  <a:lnTo>
                    <a:pt x="357239" y="445853"/>
                  </a:lnTo>
                  <a:lnTo>
                    <a:pt x="0" y="4458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442766" y="2736685"/>
              <a:ext cx="10605067" cy="34686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473"/>
                </a:lnSpc>
              </a:pPr>
              <a:r>
                <a:rPr lang="en-US" sz="2481">
                  <a:solidFill>
                    <a:srgbClr val="00416C"/>
                  </a:solidFill>
                  <a:latin typeface="Clear Sans Bold"/>
                </a:rPr>
                <a:t>Достижения всех поставленных задач</a:t>
              </a:r>
            </a:p>
            <a:p>
              <a:pPr>
                <a:lnSpc>
                  <a:spcPts val="3473"/>
                </a:lnSpc>
              </a:pPr>
              <a:r>
                <a:rPr lang="en-US" sz="2481">
                  <a:solidFill>
                    <a:srgbClr val="00416C"/>
                  </a:solidFill>
                  <a:latin typeface="Clear Sans Bold"/>
                </a:rPr>
                <a:t>Предоставление технически качественных услуг</a:t>
              </a:r>
            </a:p>
            <a:p>
              <a:pPr>
                <a:lnSpc>
                  <a:spcPts val="3473"/>
                </a:lnSpc>
              </a:pPr>
              <a:r>
                <a:rPr lang="en-US" sz="2481">
                  <a:solidFill>
                    <a:srgbClr val="00416C"/>
                  </a:solidFill>
                  <a:latin typeface="Clear Sans Bold"/>
                </a:rPr>
                <a:t>Управления на высоком профессиональном уровне </a:t>
              </a:r>
            </a:p>
            <a:p>
              <a:pPr>
                <a:lnSpc>
                  <a:spcPts val="3473"/>
                </a:lnSpc>
              </a:pPr>
              <a:r>
                <a:rPr lang="en-US" sz="2481">
                  <a:solidFill>
                    <a:srgbClr val="00416C"/>
                  </a:solidFill>
                  <a:latin typeface="Clear Sans Bold"/>
                </a:rPr>
                <a:t>Реализация проекта в рамках бюджета и в установленные сроки.</a:t>
              </a:r>
            </a:p>
            <a:p>
              <a:pPr marL="0" lvl="0" indent="0">
                <a:lnSpc>
                  <a:spcPts val="3473"/>
                </a:lnSpc>
                <a:spcBef>
                  <a:spcPct val="0"/>
                </a:spcBef>
              </a:pPr>
              <a:endParaRPr lang="en-US" sz="2481">
                <a:solidFill>
                  <a:srgbClr val="00416C"/>
                </a:solidFill>
                <a:latin typeface="Clear Sans Bold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04775"/>
              <a:ext cx="7606030" cy="13019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8260"/>
                </a:lnSpc>
                <a:spcBef>
                  <a:spcPct val="0"/>
                </a:spcBef>
              </a:pPr>
              <a:r>
                <a:rPr lang="en-US" sz="5900">
                  <a:solidFill>
                    <a:srgbClr val="00416C"/>
                  </a:solidFill>
                  <a:latin typeface="Clear Sans Bold"/>
                </a:rPr>
                <a:t>Цели компании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557983" y="313521"/>
            <a:ext cx="2452014" cy="688093"/>
          </a:xfrm>
          <a:custGeom>
            <a:avLst/>
            <a:gdLst/>
            <a:ahLst/>
            <a:cxnLst/>
            <a:rect l="l" t="t" r="r" b="b"/>
            <a:pathLst>
              <a:path w="2452014" h="688093">
                <a:moveTo>
                  <a:pt x="0" y="0"/>
                </a:moveTo>
                <a:lnTo>
                  <a:pt x="2452014" y="0"/>
                </a:lnTo>
                <a:lnTo>
                  <a:pt x="2452014" y="688093"/>
                </a:lnTo>
                <a:lnTo>
                  <a:pt x="0" y="6880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4932035"/>
            <a:ext cx="7678783" cy="3505279"/>
            <a:chOff x="0" y="0"/>
            <a:chExt cx="10238378" cy="4673706"/>
          </a:xfrm>
        </p:grpSpPr>
        <p:sp>
          <p:nvSpPr>
            <p:cNvPr id="4" name="TextBox 4"/>
            <p:cNvSpPr txBox="1"/>
            <p:nvPr/>
          </p:nvSpPr>
          <p:spPr>
            <a:xfrm>
              <a:off x="373400" y="-28575"/>
              <a:ext cx="9864978" cy="470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119"/>
                </a:lnSpc>
                <a:spcBef>
                  <a:spcPct val="0"/>
                </a:spcBef>
              </a:pPr>
              <a:r>
                <a:rPr lang="en-US" sz="2381">
                  <a:solidFill>
                    <a:srgbClr val="00416C"/>
                  </a:solidFill>
                  <a:latin typeface="Clear Sans Bold"/>
                </a:rPr>
                <a:t>Подготовка тендерной документации</a:t>
              </a:r>
            </a:p>
            <a:p>
              <a:pPr>
                <a:lnSpc>
                  <a:spcPts val="3119"/>
                </a:lnSpc>
                <a:spcBef>
                  <a:spcPct val="0"/>
                </a:spcBef>
              </a:pPr>
              <a:r>
                <a:rPr lang="en-US" sz="2381">
                  <a:solidFill>
                    <a:srgbClr val="00416C"/>
                  </a:solidFill>
                  <a:latin typeface="Clear Sans Bold"/>
                </a:rPr>
                <a:t>Разработка технико-экономического обоснования</a:t>
              </a:r>
            </a:p>
            <a:p>
              <a:pPr>
                <a:lnSpc>
                  <a:spcPts val="3119"/>
                </a:lnSpc>
                <a:spcBef>
                  <a:spcPct val="0"/>
                </a:spcBef>
              </a:pPr>
              <a:r>
                <a:rPr lang="en-US" sz="2381">
                  <a:solidFill>
                    <a:srgbClr val="00416C"/>
                  </a:solidFill>
                  <a:latin typeface="Clear Sans Bold"/>
                </a:rPr>
                <a:t>Разработка детального проекта</a:t>
              </a:r>
            </a:p>
            <a:p>
              <a:pPr>
                <a:lnSpc>
                  <a:spcPts val="3119"/>
                </a:lnSpc>
                <a:spcBef>
                  <a:spcPct val="0"/>
                </a:spcBef>
              </a:pPr>
              <a:r>
                <a:rPr lang="en-US" sz="2381">
                  <a:solidFill>
                    <a:srgbClr val="00416C"/>
                  </a:solidFill>
                  <a:latin typeface="Clear Sans Bold"/>
                </a:rPr>
                <a:t>Координация и управление проектами</a:t>
              </a:r>
            </a:p>
            <a:p>
              <a:pPr>
                <a:lnSpc>
                  <a:spcPts val="3119"/>
                </a:lnSpc>
                <a:spcBef>
                  <a:spcPct val="0"/>
                </a:spcBef>
              </a:pPr>
              <a:r>
                <a:rPr lang="en-US" sz="2381">
                  <a:solidFill>
                    <a:srgbClr val="00416C"/>
                  </a:solidFill>
                  <a:latin typeface="Clear Sans Bold"/>
                </a:rPr>
                <a:t>Анализ экономических последствий</a:t>
              </a:r>
            </a:p>
            <a:p>
              <a:pPr>
                <a:lnSpc>
                  <a:spcPts val="3119"/>
                </a:lnSpc>
                <a:spcBef>
                  <a:spcPct val="0"/>
                </a:spcBef>
              </a:pPr>
              <a:r>
                <a:rPr lang="en-US" sz="2381">
                  <a:solidFill>
                    <a:srgbClr val="00416C"/>
                  </a:solidFill>
                  <a:latin typeface="Clear Sans Bold"/>
                </a:rPr>
                <a:t>Надзор за строительством</a:t>
              </a:r>
            </a:p>
            <a:p>
              <a:pPr>
                <a:lnSpc>
                  <a:spcPts val="3119"/>
                </a:lnSpc>
                <a:spcBef>
                  <a:spcPct val="0"/>
                </a:spcBef>
              </a:pPr>
              <a:r>
                <a:rPr lang="en-US" sz="2381">
                  <a:solidFill>
                    <a:srgbClr val="00416C"/>
                  </a:solidFill>
                  <a:latin typeface="Clear Sans Bold"/>
                </a:rPr>
                <a:t>Экологический анализ и оценка воздействий</a:t>
              </a:r>
            </a:p>
            <a:p>
              <a:pPr>
                <a:lnSpc>
                  <a:spcPts val="3119"/>
                </a:lnSpc>
                <a:spcBef>
                  <a:spcPct val="0"/>
                </a:spcBef>
              </a:pPr>
              <a:r>
                <a:rPr lang="en-US" sz="2381">
                  <a:solidFill>
                    <a:srgbClr val="00416C"/>
                  </a:solidFill>
                  <a:latin typeface="Clear Sans Bold"/>
                </a:rPr>
                <a:t>Геодезические исследования</a:t>
              </a:r>
            </a:p>
            <a:p>
              <a:pPr>
                <a:lnSpc>
                  <a:spcPts val="3119"/>
                </a:lnSpc>
                <a:spcBef>
                  <a:spcPct val="0"/>
                </a:spcBef>
              </a:pPr>
              <a:r>
                <a:rPr lang="en-US" sz="2381">
                  <a:solidFill>
                    <a:srgbClr val="00416C"/>
                  </a:solidFill>
                  <a:latin typeface="Clear Sans Bold"/>
                </a:rPr>
                <a:t>Геологические исследования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103841"/>
              <a:ext cx="320579" cy="400098"/>
            </a:xfrm>
            <a:custGeom>
              <a:avLst/>
              <a:gdLst/>
              <a:ahLst/>
              <a:cxnLst/>
              <a:rect l="l" t="t" r="r" b="b"/>
              <a:pathLst>
                <a:path w="320579" h="400098">
                  <a:moveTo>
                    <a:pt x="0" y="0"/>
                  </a:moveTo>
                  <a:lnTo>
                    <a:pt x="320579" y="0"/>
                  </a:lnTo>
                  <a:lnTo>
                    <a:pt x="320579" y="400099"/>
                  </a:lnTo>
                  <a:lnTo>
                    <a:pt x="0" y="4000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0" y="624916"/>
              <a:ext cx="320579" cy="400098"/>
            </a:xfrm>
            <a:custGeom>
              <a:avLst/>
              <a:gdLst/>
              <a:ahLst/>
              <a:cxnLst/>
              <a:rect l="l" t="t" r="r" b="b"/>
              <a:pathLst>
                <a:path w="320579" h="400098">
                  <a:moveTo>
                    <a:pt x="0" y="0"/>
                  </a:moveTo>
                  <a:lnTo>
                    <a:pt x="320579" y="0"/>
                  </a:lnTo>
                  <a:lnTo>
                    <a:pt x="320579" y="400098"/>
                  </a:lnTo>
                  <a:lnTo>
                    <a:pt x="0" y="4000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0" y="1145990"/>
              <a:ext cx="320579" cy="400098"/>
            </a:xfrm>
            <a:custGeom>
              <a:avLst/>
              <a:gdLst/>
              <a:ahLst/>
              <a:cxnLst/>
              <a:rect l="l" t="t" r="r" b="b"/>
              <a:pathLst>
                <a:path w="320579" h="400098">
                  <a:moveTo>
                    <a:pt x="0" y="0"/>
                  </a:moveTo>
                  <a:lnTo>
                    <a:pt x="320579" y="0"/>
                  </a:lnTo>
                  <a:lnTo>
                    <a:pt x="320579" y="400099"/>
                  </a:lnTo>
                  <a:lnTo>
                    <a:pt x="0" y="4000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0" y="1667065"/>
              <a:ext cx="320579" cy="400098"/>
            </a:xfrm>
            <a:custGeom>
              <a:avLst/>
              <a:gdLst/>
              <a:ahLst/>
              <a:cxnLst/>
              <a:rect l="l" t="t" r="r" b="b"/>
              <a:pathLst>
                <a:path w="320579" h="400098">
                  <a:moveTo>
                    <a:pt x="0" y="0"/>
                  </a:moveTo>
                  <a:lnTo>
                    <a:pt x="320579" y="0"/>
                  </a:lnTo>
                  <a:lnTo>
                    <a:pt x="320579" y="400098"/>
                  </a:lnTo>
                  <a:lnTo>
                    <a:pt x="0" y="4000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0" y="2188139"/>
              <a:ext cx="320579" cy="400098"/>
            </a:xfrm>
            <a:custGeom>
              <a:avLst/>
              <a:gdLst/>
              <a:ahLst/>
              <a:cxnLst/>
              <a:rect l="l" t="t" r="r" b="b"/>
              <a:pathLst>
                <a:path w="320579" h="400098">
                  <a:moveTo>
                    <a:pt x="0" y="0"/>
                  </a:moveTo>
                  <a:lnTo>
                    <a:pt x="320579" y="0"/>
                  </a:lnTo>
                  <a:lnTo>
                    <a:pt x="320579" y="400099"/>
                  </a:lnTo>
                  <a:lnTo>
                    <a:pt x="0" y="4000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0" y="2709214"/>
              <a:ext cx="320579" cy="400098"/>
            </a:xfrm>
            <a:custGeom>
              <a:avLst/>
              <a:gdLst/>
              <a:ahLst/>
              <a:cxnLst/>
              <a:rect l="l" t="t" r="r" b="b"/>
              <a:pathLst>
                <a:path w="320579" h="400098">
                  <a:moveTo>
                    <a:pt x="0" y="0"/>
                  </a:moveTo>
                  <a:lnTo>
                    <a:pt x="320579" y="0"/>
                  </a:lnTo>
                  <a:lnTo>
                    <a:pt x="320579" y="400098"/>
                  </a:lnTo>
                  <a:lnTo>
                    <a:pt x="0" y="4000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0" y="3230288"/>
              <a:ext cx="320579" cy="400098"/>
            </a:xfrm>
            <a:custGeom>
              <a:avLst/>
              <a:gdLst/>
              <a:ahLst/>
              <a:cxnLst/>
              <a:rect l="l" t="t" r="r" b="b"/>
              <a:pathLst>
                <a:path w="320579" h="400098">
                  <a:moveTo>
                    <a:pt x="0" y="0"/>
                  </a:moveTo>
                  <a:lnTo>
                    <a:pt x="320579" y="0"/>
                  </a:lnTo>
                  <a:lnTo>
                    <a:pt x="320579" y="400099"/>
                  </a:lnTo>
                  <a:lnTo>
                    <a:pt x="0" y="4000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0" y="3751363"/>
              <a:ext cx="320579" cy="400098"/>
            </a:xfrm>
            <a:custGeom>
              <a:avLst/>
              <a:gdLst/>
              <a:ahLst/>
              <a:cxnLst/>
              <a:rect l="l" t="t" r="r" b="b"/>
              <a:pathLst>
                <a:path w="320579" h="400098">
                  <a:moveTo>
                    <a:pt x="0" y="0"/>
                  </a:moveTo>
                  <a:lnTo>
                    <a:pt x="320579" y="0"/>
                  </a:lnTo>
                  <a:lnTo>
                    <a:pt x="320579" y="400098"/>
                  </a:lnTo>
                  <a:lnTo>
                    <a:pt x="0" y="4000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0" y="4273607"/>
              <a:ext cx="320579" cy="400098"/>
            </a:xfrm>
            <a:custGeom>
              <a:avLst/>
              <a:gdLst/>
              <a:ahLst/>
              <a:cxnLst/>
              <a:rect l="l" t="t" r="r" b="b"/>
              <a:pathLst>
                <a:path w="320579" h="400098">
                  <a:moveTo>
                    <a:pt x="0" y="0"/>
                  </a:moveTo>
                  <a:lnTo>
                    <a:pt x="320579" y="0"/>
                  </a:lnTo>
                  <a:lnTo>
                    <a:pt x="320579" y="400099"/>
                  </a:lnTo>
                  <a:lnTo>
                    <a:pt x="0" y="4000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4" name="Freeform 14"/>
          <p:cNvSpPr/>
          <p:nvPr/>
        </p:nvSpPr>
        <p:spPr>
          <a:xfrm>
            <a:off x="8865873" y="3009900"/>
            <a:ext cx="8970286" cy="5965240"/>
          </a:xfrm>
          <a:custGeom>
            <a:avLst/>
            <a:gdLst/>
            <a:ahLst/>
            <a:cxnLst/>
            <a:rect l="l" t="t" r="r" b="b"/>
            <a:pathLst>
              <a:path w="8970286" h="5965240">
                <a:moveTo>
                  <a:pt x="0" y="0"/>
                </a:moveTo>
                <a:lnTo>
                  <a:pt x="8970286" y="0"/>
                </a:lnTo>
                <a:lnTo>
                  <a:pt x="8970286" y="5965240"/>
                </a:lnTo>
                <a:lnTo>
                  <a:pt x="0" y="59652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028700" y="923925"/>
            <a:ext cx="9673379" cy="1002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260"/>
              </a:lnSpc>
              <a:spcBef>
                <a:spcPct val="0"/>
              </a:spcBef>
            </a:pPr>
            <a:r>
              <a:rPr lang="en-US" sz="5900">
                <a:solidFill>
                  <a:srgbClr val="00416C"/>
                </a:solidFill>
                <a:latin typeface="Clear Sans Bold"/>
              </a:rPr>
              <a:t>Специализация компании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1962151"/>
            <a:ext cx="10359592" cy="1047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416C"/>
                </a:solidFill>
                <a:latin typeface="Clear Sans Bold"/>
              </a:rPr>
              <a:t>В компанию «Группа независимых инженеров» входят высококвалифицированные инженера.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4300200"/>
            <a:ext cx="7678783" cy="377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13"/>
              </a:lnSpc>
              <a:spcBef>
                <a:spcPct val="0"/>
              </a:spcBef>
            </a:pPr>
            <a:r>
              <a:rPr lang="en-US" sz="2300">
                <a:solidFill>
                  <a:srgbClr val="00416C"/>
                </a:solidFill>
                <a:latin typeface="Clear Sans Bold"/>
              </a:rPr>
              <a:t>Компания специализируются в следующих областях: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28700" y="3357226"/>
            <a:ext cx="2873644" cy="688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5600"/>
              </a:lnSpc>
              <a:spcBef>
                <a:spcPct val="0"/>
              </a:spcBef>
            </a:pPr>
            <a:r>
              <a:rPr lang="en-US" sz="4000" dirty="0" err="1">
                <a:solidFill>
                  <a:srgbClr val="00416C"/>
                </a:solidFill>
                <a:latin typeface="Clear Sans Bold"/>
              </a:rPr>
              <a:t>Энергетика</a:t>
            </a:r>
            <a:endParaRPr lang="en-US" sz="4000" dirty="0">
              <a:solidFill>
                <a:srgbClr val="00416C"/>
              </a:solidFill>
              <a:latin typeface="Clear Sans 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557983" y="313521"/>
            <a:ext cx="2452014" cy="688093"/>
          </a:xfrm>
          <a:custGeom>
            <a:avLst/>
            <a:gdLst/>
            <a:ahLst/>
            <a:cxnLst/>
            <a:rect l="l" t="t" r="r" b="b"/>
            <a:pathLst>
              <a:path w="2452014" h="688093">
                <a:moveTo>
                  <a:pt x="0" y="0"/>
                </a:moveTo>
                <a:lnTo>
                  <a:pt x="2452014" y="0"/>
                </a:lnTo>
                <a:lnTo>
                  <a:pt x="2452014" y="688093"/>
                </a:lnTo>
                <a:lnTo>
                  <a:pt x="0" y="6880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3630428"/>
            <a:ext cx="7558566" cy="5880613"/>
            <a:chOff x="0" y="0"/>
            <a:chExt cx="10078088" cy="7840818"/>
          </a:xfrm>
        </p:grpSpPr>
        <p:sp>
          <p:nvSpPr>
            <p:cNvPr id="4" name="Freeform 4"/>
            <p:cNvSpPr/>
            <p:nvPr/>
          </p:nvSpPr>
          <p:spPr>
            <a:xfrm>
              <a:off x="0" y="49764"/>
              <a:ext cx="228996" cy="285798"/>
            </a:xfrm>
            <a:custGeom>
              <a:avLst/>
              <a:gdLst/>
              <a:ahLst/>
              <a:cxnLst/>
              <a:rect l="l" t="t" r="r" b="b"/>
              <a:pathLst>
                <a:path w="228996" h="285798">
                  <a:moveTo>
                    <a:pt x="0" y="0"/>
                  </a:moveTo>
                  <a:lnTo>
                    <a:pt x="228996" y="0"/>
                  </a:lnTo>
                  <a:lnTo>
                    <a:pt x="228996" y="285798"/>
                  </a:lnTo>
                  <a:lnTo>
                    <a:pt x="0" y="2857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0" y="452402"/>
              <a:ext cx="228996" cy="285798"/>
            </a:xfrm>
            <a:custGeom>
              <a:avLst/>
              <a:gdLst/>
              <a:ahLst/>
              <a:cxnLst/>
              <a:rect l="l" t="t" r="r" b="b"/>
              <a:pathLst>
                <a:path w="228996" h="285798">
                  <a:moveTo>
                    <a:pt x="0" y="0"/>
                  </a:moveTo>
                  <a:lnTo>
                    <a:pt x="228996" y="0"/>
                  </a:lnTo>
                  <a:lnTo>
                    <a:pt x="228996" y="285799"/>
                  </a:lnTo>
                  <a:lnTo>
                    <a:pt x="0" y="2857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0" y="852501"/>
              <a:ext cx="228996" cy="285798"/>
            </a:xfrm>
            <a:custGeom>
              <a:avLst/>
              <a:gdLst/>
              <a:ahLst/>
              <a:cxnLst/>
              <a:rect l="l" t="t" r="r" b="b"/>
              <a:pathLst>
                <a:path w="228996" h="285798">
                  <a:moveTo>
                    <a:pt x="0" y="0"/>
                  </a:moveTo>
                  <a:lnTo>
                    <a:pt x="228996" y="0"/>
                  </a:lnTo>
                  <a:lnTo>
                    <a:pt x="228996" y="285798"/>
                  </a:lnTo>
                  <a:lnTo>
                    <a:pt x="0" y="2857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0" y="1252599"/>
              <a:ext cx="228996" cy="285798"/>
            </a:xfrm>
            <a:custGeom>
              <a:avLst/>
              <a:gdLst/>
              <a:ahLst/>
              <a:cxnLst/>
              <a:rect l="l" t="t" r="r" b="b"/>
              <a:pathLst>
                <a:path w="228996" h="285798">
                  <a:moveTo>
                    <a:pt x="0" y="0"/>
                  </a:moveTo>
                  <a:lnTo>
                    <a:pt x="228996" y="0"/>
                  </a:lnTo>
                  <a:lnTo>
                    <a:pt x="228996" y="285798"/>
                  </a:lnTo>
                  <a:lnTo>
                    <a:pt x="0" y="2857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0" y="1652697"/>
              <a:ext cx="228996" cy="285798"/>
            </a:xfrm>
            <a:custGeom>
              <a:avLst/>
              <a:gdLst/>
              <a:ahLst/>
              <a:cxnLst/>
              <a:rect l="l" t="t" r="r" b="b"/>
              <a:pathLst>
                <a:path w="228996" h="285798">
                  <a:moveTo>
                    <a:pt x="0" y="0"/>
                  </a:moveTo>
                  <a:lnTo>
                    <a:pt x="228996" y="0"/>
                  </a:lnTo>
                  <a:lnTo>
                    <a:pt x="228996" y="285799"/>
                  </a:lnTo>
                  <a:lnTo>
                    <a:pt x="0" y="2857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0" y="2052796"/>
              <a:ext cx="228996" cy="285798"/>
            </a:xfrm>
            <a:custGeom>
              <a:avLst/>
              <a:gdLst/>
              <a:ahLst/>
              <a:cxnLst/>
              <a:rect l="l" t="t" r="r" b="b"/>
              <a:pathLst>
                <a:path w="228996" h="285798">
                  <a:moveTo>
                    <a:pt x="0" y="0"/>
                  </a:moveTo>
                  <a:lnTo>
                    <a:pt x="228996" y="0"/>
                  </a:lnTo>
                  <a:lnTo>
                    <a:pt x="228996" y="285798"/>
                  </a:lnTo>
                  <a:lnTo>
                    <a:pt x="0" y="2857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0" y="2444650"/>
              <a:ext cx="228996" cy="285798"/>
            </a:xfrm>
            <a:custGeom>
              <a:avLst/>
              <a:gdLst/>
              <a:ahLst/>
              <a:cxnLst/>
              <a:rect l="l" t="t" r="r" b="b"/>
              <a:pathLst>
                <a:path w="228996" h="285798">
                  <a:moveTo>
                    <a:pt x="0" y="0"/>
                  </a:moveTo>
                  <a:lnTo>
                    <a:pt x="228996" y="0"/>
                  </a:lnTo>
                  <a:lnTo>
                    <a:pt x="228996" y="285799"/>
                  </a:lnTo>
                  <a:lnTo>
                    <a:pt x="0" y="2857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0" y="2836505"/>
              <a:ext cx="228996" cy="285798"/>
            </a:xfrm>
            <a:custGeom>
              <a:avLst/>
              <a:gdLst/>
              <a:ahLst/>
              <a:cxnLst/>
              <a:rect l="l" t="t" r="r" b="b"/>
              <a:pathLst>
                <a:path w="228996" h="285798">
                  <a:moveTo>
                    <a:pt x="0" y="0"/>
                  </a:moveTo>
                  <a:lnTo>
                    <a:pt x="228996" y="0"/>
                  </a:lnTo>
                  <a:lnTo>
                    <a:pt x="228996" y="285798"/>
                  </a:lnTo>
                  <a:lnTo>
                    <a:pt x="0" y="2857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0" y="3220115"/>
              <a:ext cx="228996" cy="285798"/>
            </a:xfrm>
            <a:custGeom>
              <a:avLst/>
              <a:gdLst/>
              <a:ahLst/>
              <a:cxnLst/>
              <a:rect l="l" t="t" r="r" b="b"/>
              <a:pathLst>
                <a:path w="228996" h="285798">
                  <a:moveTo>
                    <a:pt x="0" y="0"/>
                  </a:moveTo>
                  <a:lnTo>
                    <a:pt x="228996" y="0"/>
                  </a:lnTo>
                  <a:lnTo>
                    <a:pt x="228996" y="285798"/>
                  </a:lnTo>
                  <a:lnTo>
                    <a:pt x="0" y="2857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0" y="3607513"/>
              <a:ext cx="228996" cy="285798"/>
            </a:xfrm>
            <a:custGeom>
              <a:avLst/>
              <a:gdLst/>
              <a:ahLst/>
              <a:cxnLst/>
              <a:rect l="l" t="t" r="r" b="b"/>
              <a:pathLst>
                <a:path w="228996" h="285798">
                  <a:moveTo>
                    <a:pt x="0" y="0"/>
                  </a:moveTo>
                  <a:lnTo>
                    <a:pt x="228996" y="0"/>
                  </a:lnTo>
                  <a:lnTo>
                    <a:pt x="228996" y="285799"/>
                  </a:lnTo>
                  <a:lnTo>
                    <a:pt x="0" y="2857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0" y="3994912"/>
              <a:ext cx="228996" cy="285798"/>
            </a:xfrm>
            <a:custGeom>
              <a:avLst/>
              <a:gdLst/>
              <a:ahLst/>
              <a:cxnLst/>
              <a:rect l="l" t="t" r="r" b="b"/>
              <a:pathLst>
                <a:path w="228996" h="285798">
                  <a:moveTo>
                    <a:pt x="0" y="0"/>
                  </a:moveTo>
                  <a:lnTo>
                    <a:pt x="228996" y="0"/>
                  </a:lnTo>
                  <a:lnTo>
                    <a:pt x="228996" y="285798"/>
                  </a:lnTo>
                  <a:lnTo>
                    <a:pt x="0" y="2857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>
              <a:off x="0" y="4410294"/>
              <a:ext cx="228996" cy="285798"/>
            </a:xfrm>
            <a:custGeom>
              <a:avLst/>
              <a:gdLst/>
              <a:ahLst/>
              <a:cxnLst/>
              <a:rect l="l" t="t" r="r" b="b"/>
              <a:pathLst>
                <a:path w="228996" h="285798">
                  <a:moveTo>
                    <a:pt x="0" y="0"/>
                  </a:moveTo>
                  <a:lnTo>
                    <a:pt x="228996" y="0"/>
                  </a:lnTo>
                  <a:lnTo>
                    <a:pt x="228996" y="285798"/>
                  </a:lnTo>
                  <a:lnTo>
                    <a:pt x="0" y="2857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>
              <a:off x="0" y="4797692"/>
              <a:ext cx="228996" cy="285798"/>
            </a:xfrm>
            <a:custGeom>
              <a:avLst/>
              <a:gdLst/>
              <a:ahLst/>
              <a:cxnLst/>
              <a:rect l="l" t="t" r="r" b="b"/>
              <a:pathLst>
                <a:path w="228996" h="285798">
                  <a:moveTo>
                    <a:pt x="0" y="0"/>
                  </a:moveTo>
                  <a:lnTo>
                    <a:pt x="228996" y="0"/>
                  </a:lnTo>
                  <a:lnTo>
                    <a:pt x="228996" y="285799"/>
                  </a:lnTo>
                  <a:lnTo>
                    <a:pt x="0" y="2857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>
              <a:off x="0" y="5185091"/>
              <a:ext cx="228996" cy="285798"/>
            </a:xfrm>
            <a:custGeom>
              <a:avLst/>
              <a:gdLst/>
              <a:ahLst/>
              <a:cxnLst/>
              <a:rect l="l" t="t" r="r" b="b"/>
              <a:pathLst>
                <a:path w="228996" h="285798">
                  <a:moveTo>
                    <a:pt x="0" y="0"/>
                  </a:moveTo>
                  <a:lnTo>
                    <a:pt x="228996" y="0"/>
                  </a:lnTo>
                  <a:lnTo>
                    <a:pt x="228996" y="285798"/>
                  </a:lnTo>
                  <a:lnTo>
                    <a:pt x="0" y="2857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>
              <a:off x="0" y="5572489"/>
              <a:ext cx="228996" cy="285798"/>
            </a:xfrm>
            <a:custGeom>
              <a:avLst/>
              <a:gdLst/>
              <a:ahLst/>
              <a:cxnLst/>
              <a:rect l="l" t="t" r="r" b="b"/>
              <a:pathLst>
                <a:path w="228996" h="285798">
                  <a:moveTo>
                    <a:pt x="0" y="0"/>
                  </a:moveTo>
                  <a:lnTo>
                    <a:pt x="228996" y="0"/>
                  </a:lnTo>
                  <a:lnTo>
                    <a:pt x="228996" y="285799"/>
                  </a:lnTo>
                  <a:lnTo>
                    <a:pt x="0" y="2857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>
              <a:off x="0" y="5966238"/>
              <a:ext cx="228996" cy="285798"/>
            </a:xfrm>
            <a:custGeom>
              <a:avLst/>
              <a:gdLst/>
              <a:ahLst/>
              <a:cxnLst/>
              <a:rect l="l" t="t" r="r" b="b"/>
              <a:pathLst>
                <a:path w="228996" h="285798">
                  <a:moveTo>
                    <a:pt x="0" y="0"/>
                  </a:moveTo>
                  <a:lnTo>
                    <a:pt x="228996" y="0"/>
                  </a:lnTo>
                  <a:lnTo>
                    <a:pt x="228996" y="285798"/>
                  </a:lnTo>
                  <a:lnTo>
                    <a:pt x="0" y="2857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0" name="Freeform 20"/>
            <p:cNvSpPr/>
            <p:nvPr/>
          </p:nvSpPr>
          <p:spPr>
            <a:xfrm>
              <a:off x="0" y="6353636"/>
              <a:ext cx="228996" cy="285798"/>
            </a:xfrm>
            <a:custGeom>
              <a:avLst/>
              <a:gdLst/>
              <a:ahLst/>
              <a:cxnLst/>
              <a:rect l="l" t="t" r="r" b="b"/>
              <a:pathLst>
                <a:path w="228996" h="285798">
                  <a:moveTo>
                    <a:pt x="0" y="0"/>
                  </a:moveTo>
                  <a:lnTo>
                    <a:pt x="228996" y="0"/>
                  </a:lnTo>
                  <a:lnTo>
                    <a:pt x="228996" y="285799"/>
                  </a:lnTo>
                  <a:lnTo>
                    <a:pt x="0" y="2857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1" name="Freeform 21"/>
            <p:cNvSpPr/>
            <p:nvPr/>
          </p:nvSpPr>
          <p:spPr>
            <a:xfrm>
              <a:off x="0" y="6760085"/>
              <a:ext cx="228996" cy="285798"/>
            </a:xfrm>
            <a:custGeom>
              <a:avLst/>
              <a:gdLst/>
              <a:ahLst/>
              <a:cxnLst/>
              <a:rect l="l" t="t" r="r" b="b"/>
              <a:pathLst>
                <a:path w="228996" h="285798">
                  <a:moveTo>
                    <a:pt x="0" y="0"/>
                  </a:moveTo>
                  <a:lnTo>
                    <a:pt x="228996" y="0"/>
                  </a:lnTo>
                  <a:lnTo>
                    <a:pt x="228996" y="285798"/>
                  </a:lnTo>
                  <a:lnTo>
                    <a:pt x="0" y="2857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0" y="7147483"/>
              <a:ext cx="228996" cy="285798"/>
            </a:xfrm>
            <a:custGeom>
              <a:avLst/>
              <a:gdLst/>
              <a:ahLst/>
              <a:cxnLst/>
              <a:rect l="l" t="t" r="r" b="b"/>
              <a:pathLst>
                <a:path w="228996" h="285798">
                  <a:moveTo>
                    <a:pt x="0" y="0"/>
                  </a:moveTo>
                  <a:lnTo>
                    <a:pt x="228996" y="0"/>
                  </a:lnTo>
                  <a:lnTo>
                    <a:pt x="228996" y="285799"/>
                  </a:lnTo>
                  <a:lnTo>
                    <a:pt x="0" y="2857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Freeform 23"/>
            <p:cNvSpPr/>
            <p:nvPr/>
          </p:nvSpPr>
          <p:spPr>
            <a:xfrm>
              <a:off x="0" y="7534882"/>
              <a:ext cx="228996" cy="285798"/>
            </a:xfrm>
            <a:custGeom>
              <a:avLst/>
              <a:gdLst/>
              <a:ahLst/>
              <a:cxnLst/>
              <a:rect l="l" t="t" r="r" b="b"/>
              <a:pathLst>
                <a:path w="228996" h="285798">
                  <a:moveTo>
                    <a:pt x="0" y="0"/>
                  </a:moveTo>
                  <a:lnTo>
                    <a:pt x="228996" y="0"/>
                  </a:lnTo>
                  <a:lnTo>
                    <a:pt x="228996" y="285798"/>
                  </a:lnTo>
                  <a:lnTo>
                    <a:pt x="0" y="2857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>
              <a:off x="292293" y="-19050"/>
              <a:ext cx="9785795" cy="78598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333"/>
                </a:lnSpc>
              </a:pPr>
              <a:r>
                <a:rPr lang="en-US" sz="1781">
                  <a:solidFill>
                    <a:srgbClr val="00416C"/>
                  </a:solidFill>
                  <a:latin typeface="Clear Sans Bold"/>
                </a:rPr>
                <a:t>Процесс продажи электрической и тепловой энергии</a:t>
              </a:r>
            </a:p>
            <a:p>
              <a:pPr>
                <a:lnSpc>
                  <a:spcPts val="2333"/>
                </a:lnSpc>
              </a:pPr>
              <a:r>
                <a:rPr lang="en-US" sz="1781">
                  <a:solidFill>
                    <a:srgbClr val="00416C"/>
                  </a:solidFill>
                  <a:latin typeface="Clear Sans Bold"/>
                </a:rPr>
                <a:t>Закупки и закупочный процесс</a:t>
              </a:r>
            </a:p>
            <a:p>
              <a:pPr>
                <a:lnSpc>
                  <a:spcPts val="2333"/>
                </a:lnSpc>
              </a:pPr>
              <a:r>
                <a:rPr lang="en-US" sz="1781">
                  <a:solidFill>
                    <a:srgbClr val="00416C"/>
                  </a:solidFill>
                  <a:latin typeface="Clear Sans Bold"/>
                </a:rPr>
                <a:t>Техническое обслуживание и ремонт активов</a:t>
              </a:r>
            </a:p>
            <a:p>
              <a:pPr>
                <a:lnSpc>
                  <a:spcPts val="2333"/>
                </a:lnSpc>
              </a:pPr>
              <a:r>
                <a:rPr lang="en-US" sz="1781">
                  <a:solidFill>
                    <a:srgbClr val="00416C"/>
                  </a:solidFill>
                  <a:latin typeface="Clear Sans Bold"/>
                </a:rPr>
                <a:t>Управление проектами, в т.ч. инфраструктурными</a:t>
              </a:r>
            </a:p>
            <a:p>
              <a:pPr>
                <a:lnSpc>
                  <a:spcPts val="2333"/>
                </a:lnSpc>
              </a:pPr>
              <a:r>
                <a:rPr lang="en-US" sz="1781">
                  <a:solidFill>
                    <a:srgbClr val="00416C"/>
                  </a:solidFill>
                  <a:latin typeface="Clear Sans Bold"/>
                </a:rPr>
                <a:t>Финансы и финансовый контроль</a:t>
              </a:r>
            </a:p>
            <a:p>
              <a:pPr>
                <a:lnSpc>
                  <a:spcPts val="2333"/>
                </a:lnSpc>
              </a:pPr>
              <a:r>
                <a:rPr lang="en-US" sz="1781">
                  <a:solidFill>
                    <a:srgbClr val="00416C"/>
                  </a:solidFill>
                  <a:latin typeface="Clear Sans Bold"/>
                </a:rPr>
                <a:t>Регламентированный учет</a:t>
              </a:r>
            </a:p>
            <a:p>
              <a:pPr>
                <a:lnSpc>
                  <a:spcPts val="2333"/>
                </a:lnSpc>
              </a:pPr>
              <a:r>
                <a:rPr lang="en-US" sz="1781">
                  <a:solidFill>
                    <a:srgbClr val="00416C"/>
                  </a:solidFill>
                  <a:latin typeface="Clear Sans Bold"/>
                </a:rPr>
                <a:t>Управление кадрами и человеческими ресурсами</a:t>
              </a:r>
            </a:p>
            <a:p>
              <a:pPr>
                <a:lnSpc>
                  <a:spcPts val="2333"/>
                </a:lnSpc>
              </a:pPr>
              <a:r>
                <a:rPr lang="en-US" sz="1781">
                  <a:solidFill>
                    <a:srgbClr val="00416C"/>
                  </a:solidFill>
                  <a:latin typeface="Clear Sans Bold"/>
                </a:rPr>
                <a:t>Бюджетирование и казначейство</a:t>
              </a:r>
            </a:p>
            <a:p>
              <a:pPr>
                <a:lnSpc>
                  <a:spcPts val="2333"/>
                </a:lnSpc>
              </a:pPr>
              <a:r>
                <a:rPr lang="en-US" sz="1781">
                  <a:solidFill>
                    <a:srgbClr val="00416C"/>
                  </a:solidFill>
                  <a:latin typeface="Clear Sans Bold"/>
                </a:rPr>
                <a:t>Управление затратами и расчет себестоимости</a:t>
              </a:r>
            </a:p>
            <a:p>
              <a:pPr>
                <a:lnSpc>
                  <a:spcPts val="2333"/>
                </a:lnSpc>
              </a:pPr>
              <a:r>
                <a:rPr lang="en-US" sz="1781">
                  <a:solidFill>
                    <a:srgbClr val="00416C"/>
                  </a:solidFill>
                  <a:latin typeface="Clear Sans Bold"/>
                </a:rPr>
                <a:t>Управление складом и запасами</a:t>
              </a:r>
            </a:p>
            <a:p>
              <a:pPr>
                <a:lnSpc>
                  <a:spcPts val="2333"/>
                </a:lnSpc>
              </a:pPr>
              <a:r>
                <a:rPr lang="en-US" sz="1781">
                  <a:solidFill>
                    <a:srgbClr val="00416C"/>
                  </a:solidFill>
                  <a:latin typeface="Clear Sans Bold"/>
                </a:rPr>
                <a:t>Управление производством</a:t>
              </a:r>
            </a:p>
            <a:p>
              <a:pPr>
                <a:lnSpc>
                  <a:spcPts val="2333"/>
                </a:lnSpc>
              </a:pPr>
              <a:r>
                <a:rPr lang="en-US" sz="1781">
                  <a:solidFill>
                    <a:srgbClr val="00416C"/>
                  </a:solidFill>
                  <a:latin typeface="Clear Sans Bold"/>
                </a:rPr>
                <a:t>Технологические присоединения;</a:t>
              </a:r>
            </a:p>
            <a:p>
              <a:pPr>
                <a:lnSpc>
                  <a:spcPts val="2333"/>
                </a:lnSpc>
              </a:pPr>
              <a:r>
                <a:rPr lang="en-US" sz="1781">
                  <a:solidFill>
                    <a:srgbClr val="00416C"/>
                  </a:solidFill>
                  <a:latin typeface="Clear Sans Bold"/>
                </a:rPr>
                <a:t>Метрология;</a:t>
              </a:r>
            </a:p>
            <a:p>
              <a:pPr>
                <a:lnSpc>
                  <a:spcPts val="2333"/>
                </a:lnSpc>
              </a:pPr>
              <a:r>
                <a:rPr lang="en-US" sz="1781">
                  <a:solidFill>
                    <a:srgbClr val="00416C"/>
                  </a:solidFill>
                  <a:latin typeface="Clear Sans Bold"/>
                </a:rPr>
                <a:t>Энергосбережение;</a:t>
              </a:r>
            </a:p>
            <a:p>
              <a:pPr>
                <a:lnSpc>
                  <a:spcPts val="2333"/>
                </a:lnSpc>
              </a:pPr>
              <a:r>
                <a:rPr lang="en-US" sz="1781">
                  <a:solidFill>
                    <a:srgbClr val="00416C"/>
                  </a:solidFill>
                  <a:latin typeface="Clear Sans Bold"/>
                </a:rPr>
                <a:t>Учет технологического присоединения</a:t>
              </a:r>
            </a:p>
            <a:p>
              <a:pPr>
                <a:lnSpc>
                  <a:spcPts val="2333"/>
                </a:lnSpc>
              </a:pPr>
              <a:r>
                <a:rPr lang="en-US" sz="1781">
                  <a:solidFill>
                    <a:srgbClr val="00416C"/>
                  </a:solidFill>
                  <a:latin typeface="Clear Sans Bold"/>
                </a:rPr>
                <a:t>Учет транспорта и сбыта электроэнергии</a:t>
              </a:r>
            </a:p>
            <a:p>
              <a:pPr>
                <a:lnSpc>
                  <a:spcPts val="2333"/>
                </a:lnSpc>
              </a:pPr>
              <a:r>
                <a:rPr lang="en-US" sz="1781">
                  <a:solidFill>
                    <a:srgbClr val="00416C"/>
                  </a:solidFill>
                  <a:latin typeface="Clear Sans Bold"/>
                </a:rPr>
                <a:t>Учет сетевого оборудования</a:t>
              </a:r>
            </a:p>
            <a:p>
              <a:pPr>
                <a:lnSpc>
                  <a:spcPts val="2333"/>
                </a:lnSpc>
              </a:pPr>
              <a:r>
                <a:rPr lang="en-US" sz="1781">
                  <a:solidFill>
                    <a:srgbClr val="00416C"/>
                  </a:solidFill>
                  <a:latin typeface="Clear Sans Bold"/>
                </a:rPr>
                <a:t>Ведение нормативно-справочной информации полезного отпуска;</a:t>
              </a:r>
            </a:p>
            <a:p>
              <a:pPr>
                <a:lnSpc>
                  <a:spcPts val="2333"/>
                </a:lnSpc>
              </a:pPr>
              <a:r>
                <a:rPr lang="en-US" sz="1781">
                  <a:solidFill>
                    <a:srgbClr val="00416C"/>
                  </a:solidFill>
                  <a:latin typeface="Clear Sans Bold"/>
                </a:rPr>
                <a:t>Управление информационными технологиями</a:t>
              </a:r>
            </a:p>
            <a:p>
              <a:pPr>
                <a:lnSpc>
                  <a:spcPts val="2333"/>
                </a:lnSpc>
                <a:spcBef>
                  <a:spcPct val="0"/>
                </a:spcBef>
              </a:pPr>
              <a:r>
                <a:rPr lang="en-US" sz="1781">
                  <a:solidFill>
                    <a:srgbClr val="00416C"/>
                  </a:solidFill>
                  <a:latin typeface="Clear Sans Bold"/>
                </a:rPr>
                <a:t>Управление холдингом</a:t>
              </a:r>
            </a:p>
          </p:txBody>
        </p:sp>
      </p:grpSp>
      <p:sp>
        <p:nvSpPr>
          <p:cNvPr id="25" name="Freeform 25"/>
          <p:cNvSpPr/>
          <p:nvPr/>
        </p:nvSpPr>
        <p:spPr>
          <a:xfrm>
            <a:off x="9779492" y="2748160"/>
            <a:ext cx="8230504" cy="5438273"/>
          </a:xfrm>
          <a:custGeom>
            <a:avLst/>
            <a:gdLst/>
            <a:ahLst/>
            <a:cxnLst/>
            <a:rect l="l" t="t" r="r" b="b"/>
            <a:pathLst>
              <a:path w="8230504" h="5438273">
                <a:moveTo>
                  <a:pt x="0" y="0"/>
                </a:moveTo>
                <a:lnTo>
                  <a:pt x="8230505" y="0"/>
                </a:lnTo>
                <a:lnTo>
                  <a:pt x="8230505" y="5438273"/>
                </a:lnTo>
                <a:lnTo>
                  <a:pt x="0" y="54382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1028700" y="923925"/>
            <a:ext cx="9673379" cy="1002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260"/>
              </a:lnSpc>
              <a:spcBef>
                <a:spcPct val="0"/>
              </a:spcBef>
            </a:pPr>
            <a:r>
              <a:rPr lang="en-US" sz="5900">
                <a:solidFill>
                  <a:srgbClr val="00416C"/>
                </a:solidFill>
                <a:latin typeface="Clear Sans Bold"/>
              </a:rPr>
              <a:t>Специализация компании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28700" y="2719585"/>
            <a:ext cx="9882613" cy="758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13"/>
              </a:lnSpc>
              <a:spcBef>
                <a:spcPct val="0"/>
              </a:spcBef>
            </a:pPr>
            <a:r>
              <a:rPr lang="en-US" sz="2300">
                <a:solidFill>
                  <a:srgbClr val="00416C"/>
                </a:solidFill>
                <a:latin typeface="Clear Sans Bold"/>
              </a:rPr>
              <a:t>Компания занимается автоматизацией бизнес процессов в электроэнергетике в таких направлениях как: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28700" y="1909217"/>
            <a:ext cx="3567381" cy="688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5600"/>
              </a:lnSpc>
              <a:spcBef>
                <a:spcPct val="0"/>
              </a:spcBef>
            </a:pPr>
            <a:r>
              <a:rPr lang="en-US" sz="4000" dirty="0">
                <a:solidFill>
                  <a:srgbClr val="00416C"/>
                </a:solidFill>
                <a:latin typeface="Clear Sans Bold"/>
              </a:rPr>
              <a:t>ERP - </a:t>
            </a:r>
            <a:r>
              <a:rPr lang="en-US" sz="4000" dirty="0" err="1">
                <a:solidFill>
                  <a:srgbClr val="00416C"/>
                </a:solidFill>
                <a:latin typeface="Clear Sans Bold"/>
              </a:rPr>
              <a:t>система</a:t>
            </a:r>
            <a:endParaRPr lang="en-US" sz="4000" dirty="0">
              <a:solidFill>
                <a:srgbClr val="00416C"/>
              </a:solidFill>
              <a:latin typeface="Clear Sans 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557983" y="313521"/>
            <a:ext cx="2452014" cy="688093"/>
          </a:xfrm>
          <a:custGeom>
            <a:avLst/>
            <a:gdLst/>
            <a:ahLst/>
            <a:cxnLst/>
            <a:rect l="l" t="t" r="r" b="b"/>
            <a:pathLst>
              <a:path w="2452014" h="688093">
                <a:moveTo>
                  <a:pt x="0" y="0"/>
                </a:moveTo>
                <a:lnTo>
                  <a:pt x="2452014" y="0"/>
                </a:lnTo>
                <a:lnTo>
                  <a:pt x="2452014" y="688093"/>
                </a:lnTo>
                <a:lnTo>
                  <a:pt x="0" y="6880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923925"/>
            <a:ext cx="9886575" cy="2050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260"/>
              </a:lnSpc>
              <a:spcBef>
                <a:spcPct val="0"/>
              </a:spcBef>
            </a:pPr>
            <a:r>
              <a:rPr lang="en-US" sz="5900">
                <a:solidFill>
                  <a:srgbClr val="00416C"/>
                </a:solidFill>
                <a:latin typeface="Clear Sans Bold"/>
              </a:rPr>
              <a:t>Сотрудники и возможности компании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3073146"/>
            <a:ext cx="9511149" cy="6390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7"/>
              </a:lnSpc>
              <a:spcBef>
                <a:spcPct val="0"/>
              </a:spcBef>
            </a:pPr>
            <a:r>
              <a:rPr lang="en-US" sz="2799">
                <a:solidFill>
                  <a:srgbClr val="00416C"/>
                </a:solidFill>
                <a:latin typeface="Clear Sans Bold"/>
              </a:rPr>
              <a:t>«Группа независимых инженеров» — это эксперты, специалисты в своих областях которые используют новые программные обеспечение для более глубокого анализа проектов, что позволяет профессиональным и техническим кадрам работать, для удовлетворения всех требований, а также в состоянии решать проблемы, возникающие в ходе реализации проекта. Их качество выполнения должно включать обязательство передового опыта, энтузиазма, гибкости и готовности поделиться своими знаниями и опытом работы с сотрудниками клиента. Они имеют опыт работы в качестве индивидуальных консультантов в рамках небольшой группы или больших междисциплинарных групп. </a:t>
            </a:r>
          </a:p>
        </p:txBody>
      </p:sp>
      <p:sp>
        <p:nvSpPr>
          <p:cNvPr id="5" name="Freeform 5"/>
          <p:cNvSpPr/>
          <p:nvPr/>
        </p:nvSpPr>
        <p:spPr>
          <a:xfrm>
            <a:off x="10915275" y="3450917"/>
            <a:ext cx="7094722" cy="4726858"/>
          </a:xfrm>
          <a:custGeom>
            <a:avLst/>
            <a:gdLst/>
            <a:ahLst/>
            <a:cxnLst/>
            <a:rect l="l" t="t" r="r" b="b"/>
            <a:pathLst>
              <a:path w="7094722" h="4726858">
                <a:moveTo>
                  <a:pt x="0" y="0"/>
                </a:moveTo>
                <a:lnTo>
                  <a:pt x="7094722" y="0"/>
                </a:lnTo>
                <a:lnTo>
                  <a:pt x="7094722" y="4726859"/>
                </a:lnTo>
                <a:lnTo>
                  <a:pt x="0" y="47268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8303" b="2544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15478920" y="340607"/>
            <a:ext cx="2452014" cy="688093"/>
          </a:xfrm>
          <a:custGeom>
            <a:avLst/>
            <a:gdLst/>
            <a:ahLst/>
            <a:cxnLst/>
            <a:rect l="l" t="t" r="r" b="b"/>
            <a:pathLst>
              <a:path w="2452014" h="688093">
                <a:moveTo>
                  <a:pt x="0" y="0"/>
                </a:moveTo>
                <a:lnTo>
                  <a:pt x="2452014" y="0"/>
                </a:lnTo>
                <a:lnTo>
                  <a:pt x="2452014" y="688093"/>
                </a:lnTo>
                <a:lnTo>
                  <a:pt x="0" y="6880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390708" y="1799157"/>
            <a:ext cx="356599" cy="606977"/>
          </a:xfrm>
          <a:custGeom>
            <a:avLst/>
            <a:gdLst/>
            <a:ahLst/>
            <a:cxnLst/>
            <a:rect l="l" t="t" r="r" b="b"/>
            <a:pathLst>
              <a:path w="356599" h="606977">
                <a:moveTo>
                  <a:pt x="0" y="0"/>
                </a:moveTo>
                <a:lnTo>
                  <a:pt x="356599" y="0"/>
                </a:lnTo>
                <a:lnTo>
                  <a:pt x="356599" y="606977"/>
                </a:lnTo>
                <a:lnTo>
                  <a:pt x="0" y="6069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23925"/>
            <a:ext cx="6168263" cy="1002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260"/>
              </a:lnSpc>
              <a:spcBef>
                <a:spcPct val="0"/>
              </a:spcBef>
            </a:pPr>
            <a:r>
              <a:rPr lang="en-US" sz="5900">
                <a:solidFill>
                  <a:srgbClr val="00416C"/>
                </a:solidFill>
                <a:latin typeface="Clear Sans Bold"/>
              </a:rPr>
              <a:t>Опыт в проектах</a:t>
            </a:r>
          </a:p>
        </p:txBody>
      </p:sp>
      <p:sp>
        <p:nvSpPr>
          <p:cNvPr id="6" name="Freeform 6"/>
          <p:cNvSpPr/>
          <p:nvPr/>
        </p:nvSpPr>
        <p:spPr>
          <a:xfrm>
            <a:off x="6653390" y="5143500"/>
            <a:ext cx="356599" cy="606977"/>
          </a:xfrm>
          <a:custGeom>
            <a:avLst/>
            <a:gdLst/>
            <a:ahLst/>
            <a:cxnLst/>
            <a:rect l="l" t="t" r="r" b="b"/>
            <a:pathLst>
              <a:path w="356599" h="606977">
                <a:moveTo>
                  <a:pt x="0" y="0"/>
                </a:moveTo>
                <a:lnTo>
                  <a:pt x="356599" y="0"/>
                </a:lnTo>
                <a:lnTo>
                  <a:pt x="356599" y="606977"/>
                </a:lnTo>
                <a:lnTo>
                  <a:pt x="0" y="6069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283090" y="6422790"/>
            <a:ext cx="356599" cy="606977"/>
          </a:xfrm>
          <a:custGeom>
            <a:avLst/>
            <a:gdLst/>
            <a:ahLst/>
            <a:cxnLst/>
            <a:rect l="l" t="t" r="r" b="b"/>
            <a:pathLst>
              <a:path w="356599" h="606977">
                <a:moveTo>
                  <a:pt x="0" y="0"/>
                </a:moveTo>
                <a:lnTo>
                  <a:pt x="356599" y="0"/>
                </a:lnTo>
                <a:lnTo>
                  <a:pt x="356599" y="606978"/>
                </a:lnTo>
                <a:lnTo>
                  <a:pt x="0" y="6069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052123" y="7312448"/>
            <a:ext cx="356599" cy="606977"/>
          </a:xfrm>
          <a:custGeom>
            <a:avLst/>
            <a:gdLst/>
            <a:ahLst/>
            <a:cxnLst/>
            <a:rect l="l" t="t" r="r" b="b"/>
            <a:pathLst>
              <a:path w="356599" h="606977">
                <a:moveTo>
                  <a:pt x="0" y="0"/>
                </a:moveTo>
                <a:lnTo>
                  <a:pt x="356599" y="0"/>
                </a:lnTo>
                <a:lnTo>
                  <a:pt x="356599" y="606977"/>
                </a:lnTo>
                <a:lnTo>
                  <a:pt x="0" y="6069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256360" y="7513552"/>
            <a:ext cx="356599" cy="606977"/>
          </a:xfrm>
          <a:custGeom>
            <a:avLst/>
            <a:gdLst/>
            <a:ahLst/>
            <a:cxnLst/>
            <a:rect l="l" t="t" r="r" b="b"/>
            <a:pathLst>
              <a:path w="356599" h="606977">
                <a:moveTo>
                  <a:pt x="0" y="0"/>
                </a:moveTo>
                <a:lnTo>
                  <a:pt x="356599" y="0"/>
                </a:lnTo>
                <a:lnTo>
                  <a:pt x="356599" y="606977"/>
                </a:lnTo>
                <a:lnTo>
                  <a:pt x="0" y="6069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808133" y="6906574"/>
            <a:ext cx="356599" cy="606977"/>
          </a:xfrm>
          <a:custGeom>
            <a:avLst/>
            <a:gdLst/>
            <a:ahLst/>
            <a:cxnLst/>
            <a:rect l="l" t="t" r="r" b="b"/>
            <a:pathLst>
              <a:path w="356599" h="606977">
                <a:moveTo>
                  <a:pt x="0" y="0"/>
                </a:moveTo>
                <a:lnTo>
                  <a:pt x="356600" y="0"/>
                </a:lnTo>
                <a:lnTo>
                  <a:pt x="356600" y="606978"/>
                </a:lnTo>
                <a:lnTo>
                  <a:pt x="0" y="6069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5204082" y="2954001"/>
            <a:ext cx="356599" cy="606977"/>
          </a:xfrm>
          <a:custGeom>
            <a:avLst/>
            <a:gdLst/>
            <a:ahLst/>
            <a:cxnLst/>
            <a:rect l="l" t="t" r="r" b="b"/>
            <a:pathLst>
              <a:path w="356599" h="606977">
                <a:moveTo>
                  <a:pt x="0" y="0"/>
                </a:moveTo>
                <a:lnTo>
                  <a:pt x="356599" y="0"/>
                </a:lnTo>
                <a:lnTo>
                  <a:pt x="356599" y="606977"/>
                </a:lnTo>
                <a:lnTo>
                  <a:pt x="0" y="6069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749822" y="4020320"/>
            <a:ext cx="1322787" cy="599266"/>
          </a:xfrm>
          <a:custGeom>
            <a:avLst/>
            <a:gdLst/>
            <a:ahLst/>
            <a:cxnLst/>
            <a:rect l="l" t="t" r="r" b="b"/>
            <a:pathLst>
              <a:path w="1322787" h="599266">
                <a:moveTo>
                  <a:pt x="0" y="0"/>
                </a:moveTo>
                <a:lnTo>
                  <a:pt x="1322787" y="0"/>
                </a:lnTo>
                <a:lnTo>
                  <a:pt x="1322787" y="599266"/>
                </a:lnTo>
                <a:lnTo>
                  <a:pt x="0" y="5992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028489" y="3495272"/>
            <a:ext cx="898899" cy="599266"/>
          </a:xfrm>
          <a:custGeom>
            <a:avLst/>
            <a:gdLst/>
            <a:ahLst/>
            <a:cxnLst/>
            <a:rect l="l" t="t" r="r" b="b"/>
            <a:pathLst>
              <a:path w="898899" h="599266">
                <a:moveTo>
                  <a:pt x="0" y="0"/>
                </a:moveTo>
                <a:lnTo>
                  <a:pt x="898899" y="0"/>
                </a:lnTo>
                <a:lnTo>
                  <a:pt x="898899" y="599266"/>
                </a:lnTo>
                <a:lnTo>
                  <a:pt x="0" y="5992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983724" y="8956445"/>
            <a:ext cx="889407" cy="965877"/>
          </a:xfrm>
          <a:custGeom>
            <a:avLst/>
            <a:gdLst/>
            <a:ahLst/>
            <a:cxnLst/>
            <a:rect l="l" t="t" r="r" b="b"/>
            <a:pathLst>
              <a:path w="889407" h="965877">
                <a:moveTo>
                  <a:pt x="0" y="0"/>
                </a:moveTo>
                <a:lnTo>
                  <a:pt x="889407" y="0"/>
                </a:lnTo>
                <a:lnTo>
                  <a:pt x="889407" y="965877"/>
                </a:lnTo>
                <a:lnTo>
                  <a:pt x="0" y="9658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6180" r="-26070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915199" y="9036298"/>
            <a:ext cx="886023" cy="886023"/>
          </a:xfrm>
          <a:custGeom>
            <a:avLst/>
            <a:gdLst/>
            <a:ahLst/>
            <a:cxnLst/>
            <a:rect l="l" t="t" r="r" b="b"/>
            <a:pathLst>
              <a:path w="886023" h="886023">
                <a:moveTo>
                  <a:pt x="0" y="0"/>
                </a:moveTo>
                <a:lnTo>
                  <a:pt x="886023" y="0"/>
                </a:lnTo>
                <a:lnTo>
                  <a:pt x="886023" y="886024"/>
                </a:lnTo>
                <a:lnTo>
                  <a:pt x="0" y="8860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144000" y="5679316"/>
            <a:ext cx="2949605" cy="4119369"/>
          </a:xfrm>
          <a:custGeom>
            <a:avLst/>
            <a:gdLst/>
            <a:ahLst/>
            <a:cxnLst/>
            <a:rect l="l" t="t" r="r" b="b"/>
            <a:pathLst>
              <a:path w="2949605" h="4119369">
                <a:moveTo>
                  <a:pt x="0" y="0"/>
                </a:moveTo>
                <a:lnTo>
                  <a:pt x="2949605" y="0"/>
                </a:lnTo>
                <a:lnTo>
                  <a:pt x="2949605" y="4119369"/>
                </a:lnTo>
                <a:lnTo>
                  <a:pt x="0" y="41193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27598" t="-12199" r="-93139" b="-12199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84070" y="846290"/>
            <a:ext cx="3089527" cy="3389936"/>
          </a:xfrm>
          <a:custGeom>
            <a:avLst/>
            <a:gdLst/>
            <a:ahLst/>
            <a:cxnLst/>
            <a:rect l="l" t="t" r="r" b="b"/>
            <a:pathLst>
              <a:path w="3089527" h="3389936">
                <a:moveTo>
                  <a:pt x="0" y="0"/>
                </a:moveTo>
                <a:lnTo>
                  <a:pt x="3089527" y="0"/>
                </a:lnTo>
                <a:lnTo>
                  <a:pt x="3089527" y="3389937"/>
                </a:lnTo>
                <a:lnTo>
                  <a:pt x="0" y="338993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2034" t="-1218" r="-36300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817635" y="1185241"/>
            <a:ext cx="4742735" cy="2650003"/>
          </a:xfrm>
          <a:custGeom>
            <a:avLst/>
            <a:gdLst/>
            <a:ahLst/>
            <a:cxnLst/>
            <a:rect l="l" t="t" r="r" b="b"/>
            <a:pathLst>
              <a:path w="4742735" h="2650003">
                <a:moveTo>
                  <a:pt x="0" y="0"/>
                </a:moveTo>
                <a:lnTo>
                  <a:pt x="4742736" y="0"/>
                </a:lnTo>
                <a:lnTo>
                  <a:pt x="4742736" y="2650004"/>
                </a:lnTo>
                <a:lnTo>
                  <a:pt x="0" y="265000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84070" y="5679316"/>
            <a:ext cx="3089527" cy="4119369"/>
          </a:xfrm>
          <a:custGeom>
            <a:avLst/>
            <a:gdLst/>
            <a:ahLst/>
            <a:cxnLst/>
            <a:rect l="l" t="t" r="r" b="b"/>
            <a:pathLst>
              <a:path w="3089527" h="4119369">
                <a:moveTo>
                  <a:pt x="0" y="0"/>
                </a:moveTo>
                <a:lnTo>
                  <a:pt x="3089527" y="0"/>
                </a:lnTo>
                <a:lnTo>
                  <a:pt x="3089527" y="4119369"/>
                </a:lnTo>
                <a:lnTo>
                  <a:pt x="0" y="411936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749822" y="794972"/>
            <a:ext cx="3109504" cy="500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4164"/>
              </a:lnSpc>
              <a:spcBef>
                <a:spcPct val="0"/>
              </a:spcBef>
            </a:pPr>
            <a:r>
              <a:rPr lang="en-US" sz="2974">
                <a:solidFill>
                  <a:srgbClr val="00416C"/>
                </a:solidFill>
                <a:latin typeface="Clear Sans Bold"/>
              </a:rPr>
              <a:t>Проект №1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49822" y="1472018"/>
            <a:ext cx="3599695" cy="15747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17"/>
              </a:lnSpc>
              <a:spcBef>
                <a:spcPct val="0"/>
              </a:spcBef>
            </a:pPr>
            <a:r>
              <a:rPr lang="en-US" sz="1512">
                <a:solidFill>
                  <a:srgbClr val="00416C"/>
                </a:solidFill>
                <a:latin typeface="Clear Sans Bold"/>
              </a:rPr>
              <a:t>Реконструкция Бишкекской Теплоэлектроцентрали. Строительство 11-го блока Бишкек ТЭЦ</a:t>
            </a:r>
          </a:p>
          <a:p>
            <a:pPr>
              <a:lnSpc>
                <a:spcPts val="2117"/>
              </a:lnSpc>
              <a:spcBef>
                <a:spcPct val="0"/>
              </a:spcBef>
            </a:pPr>
            <a:r>
              <a:rPr lang="en-US" sz="1512">
                <a:solidFill>
                  <a:srgbClr val="00416C"/>
                </a:solidFill>
                <a:latin typeface="Clear Sans Bold"/>
              </a:rPr>
              <a:t>Дата начала: 01.02.1999 г.</a:t>
            </a:r>
          </a:p>
          <a:p>
            <a:pPr>
              <a:lnSpc>
                <a:spcPts val="2117"/>
              </a:lnSpc>
              <a:spcBef>
                <a:spcPct val="0"/>
              </a:spcBef>
            </a:pPr>
            <a:r>
              <a:rPr lang="en-US" sz="1512">
                <a:solidFill>
                  <a:srgbClr val="00416C"/>
                </a:solidFill>
                <a:latin typeface="Clear Sans Bold"/>
              </a:rPr>
              <a:t>Дата окончания: 01.06.2000 г.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750873" y="3197126"/>
            <a:ext cx="2861267" cy="523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117"/>
              </a:lnSpc>
              <a:spcBef>
                <a:spcPct val="0"/>
              </a:spcBef>
            </a:pPr>
            <a:r>
              <a:rPr lang="en-US" sz="1512">
                <a:solidFill>
                  <a:srgbClr val="00416C"/>
                </a:solidFill>
                <a:latin typeface="Clear Sans Bold"/>
              </a:rPr>
              <a:t>Финансирующая организация: Всемирный банк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832566" y="789140"/>
            <a:ext cx="3084131" cy="506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4130"/>
              </a:lnSpc>
              <a:spcBef>
                <a:spcPct val="0"/>
              </a:spcBef>
            </a:pPr>
            <a:r>
              <a:rPr lang="en-US" sz="2950">
                <a:solidFill>
                  <a:srgbClr val="00416C"/>
                </a:solidFill>
                <a:latin typeface="Clear Sans Bold"/>
              </a:rPr>
              <a:t>Проект №2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838165" y="1481543"/>
            <a:ext cx="3570323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99"/>
              </a:lnSpc>
              <a:spcBef>
                <a:spcPct val="0"/>
              </a:spcBef>
            </a:pPr>
            <a:r>
              <a:rPr lang="en-US" sz="1499">
                <a:solidFill>
                  <a:srgbClr val="00416C"/>
                </a:solidFill>
                <a:latin typeface="Clear Sans Bold"/>
              </a:rPr>
              <a:t>Проект Модернизации Системы Электропередачи в Центральной Азии</a:t>
            </a:r>
          </a:p>
          <a:p>
            <a:pPr>
              <a:lnSpc>
                <a:spcPts val="2099"/>
              </a:lnSpc>
              <a:spcBef>
                <a:spcPct val="0"/>
              </a:spcBef>
            </a:pPr>
            <a:r>
              <a:rPr lang="en-US" sz="1499">
                <a:solidFill>
                  <a:srgbClr val="00416C"/>
                </a:solidFill>
                <a:latin typeface="Clear Sans Bold"/>
              </a:rPr>
              <a:t>Дата начала: 01.02.2000 г.</a:t>
            </a:r>
          </a:p>
          <a:p>
            <a:pPr>
              <a:lnSpc>
                <a:spcPts val="2099"/>
              </a:lnSpc>
              <a:spcBef>
                <a:spcPct val="0"/>
              </a:spcBef>
            </a:pPr>
            <a:r>
              <a:rPr lang="en-US" sz="1499">
                <a:solidFill>
                  <a:srgbClr val="00416C"/>
                </a:solidFill>
                <a:latin typeface="Clear Sans Bold"/>
              </a:rPr>
              <a:t>Дата окончания: 01.10.2002 г.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749822" y="6094788"/>
            <a:ext cx="3061286" cy="493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4099"/>
              </a:lnSpc>
              <a:spcBef>
                <a:spcPct val="0"/>
              </a:spcBef>
            </a:pPr>
            <a:r>
              <a:rPr lang="en-US" sz="2928">
                <a:solidFill>
                  <a:srgbClr val="00416C"/>
                </a:solidFill>
                <a:latin typeface="Clear Sans Bold"/>
              </a:rPr>
              <a:t>Проект №3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749822" y="6780189"/>
            <a:ext cx="3543876" cy="1281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84"/>
              </a:lnSpc>
            </a:pPr>
            <a:r>
              <a:rPr lang="en-US" sz="1488">
                <a:solidFill>
                  <a:srgbClr val="00416C"/>
                </a:solidFill>
                <a:latin typeface="Clear Sans Bold"/>
              </a:rPr>
              <a:t>Строительство ЛЭП 220 кВ             "Алай-Баткен" </a:t>
            </a:r>
          </a:p>
          <a:p>
            <a:pPr>
              <a:lnSpc>
                <a:spcPts val="2084"/>
              </a:lnSpc>
              <a:spcBef>
                <a:spcPct val="0"/>
              </a:spcBef>
            </a:pPr>
            <a:r>
              <a:rPr lang="en-US" sz="1488">
                <a:solidFill>
                  <a:srgbClr val="00416C"/>
                </a:solidFill>
                <a:latin typeface="Clear Sans Bold"/>
              </a:rPr>
              <a:t>137 км.</a:t>
            </a:r>
          </a:p>
          <a:p>
            <a:pPr>
              <a:lnSpc>
                <a:spcPts val="2084"/>
              </a:lnSpc>
              <a:spcBef>
                <a:spcPct val="0"/>
              </a:spcBef>
            </a:pPr>
            <a:r>
              <a:rPr lang="en-US" sz="1488">
                <a:solidFill>
                  <a:srgbClr val="00416C"/>
                </a:solidFill>
                <a:latin typeface="Clear Sans Bold"/>
              </a:rPr>
              <a:t>Дата начала: 01.05.2001 г.</a:t>
            </a:r>
          </a:p>
          <a:p>
            <a:pPr>
              <a:lnSpc>
                <a:spcPts val="2084"/>
              </a:lnSpc>
              <a:spcBef>
                <a:spcPct val="0"/>
              </a:spcBef>
            </a:pPr>
            <a:r>
              <a:rPr lang="en-US" sz="1488">
                <a:solidFill>
                  <a:srgbClr val="00416C"/>
                </a:solidFill>
                <a:latin typeface="Clear Sans Bold"/>
              </a:rPr>
              <a:t>Дата окончания: 01.01.2004 г.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750873" y="8251907"/>
            <a:ext cx="3439977" cy="495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084"/>
              </a:lnSpc>
              <a:spcBef>
                <a:spcPct val="0"/>
              </a:spcBef>
            </a:pPr>
            <a:r>
              <a:rPr lang="en-US" sz="1488">
                <a:solidFill>
                  <a:srgbClr val="00416C"/>
                </a:solidFill>
                <a:latin typeface="Clear Sans Bold"/>
              </a:rPr>
              <a:t>Финансирующая организация: Исламский банк развития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832566" y="6085263"/>
            <a:ext cx="3072709" cy="504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4115"/>
              </a:lnSpc>
              <a:spcBef>
                <a:spcPct val="0"/>
              </a:spcBef>
            </a:pPr>
            <a:r>
              <a:rPr lang="en-US" sz="2939">
                <a:solidFill>
                  <a:srgbClr val="00416C"/>
                </a:solidFill>
                <a:latin typeface="Clear Sans Bold"/>
              </a:rPr>
              <a:t>Проект №4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844776" y="6780189"/>
            <a:ext cx="3557099" cy="1546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92"/>
              </a:lnSpc>
              <a:spcBef>
                <a:spcPct val="0"/>
              </a:spcBef>
            </a:pPr>
            <a:r>
              <a:rPr lang="en-US" sz="1494">
                <a:solidFill>
                  <a:srgbClr val="00416C"/>
                </a:solidFill>
                <a:latin typeface="Clear Sans Bold"/>
              </a:rPr>
              <a:t>Технико-экономическое обоснование проекта «Улучшение энергоснабжения на юге Кыргызстана» </a:t>
            </a:r>
          </a:p>
          <a:p>
            <a:pPr>
              <a:lnSpc>
                <a:spcPts val="2092"/>
              </a:lnSpc>
              <a:spcBef>
                <a:spcPct val="0"/>
              </a:spcBef>
            </a:pPr>
            <a:r>
              <a:rPr lang="en-US" sz="1494">
                <a:solidFill>
                  <a:srgbClr val="00416C"/>
                </a:solidFill>
                <a:latin typeface="Clear Sans Bold"/>
              </a:rPr>
              <a:t>Дата начала: 27.11.2006 г.</a:t>
            </a:r>
          </a:p>
          <a:p>
            <a:pPr>
              <a:lnSpc>
                <a:spcPts val="2092"/>
              </a:lnSpc>
              <a:spcBef>
                <a:spcPct val="0"/>
              </a:spcBef>
            </a:pPr>
            <a:r>
              <a:rPr lang="en-US" sz="1494">
                <a:solidFill>
                  <a:srgbClr val="00416C"/>
                </a:solidFill>
                <a:latin typeface="Clear Sans Bold"/>
              </a:rPr>
              <a:t>Дата окончания: 27.07.2007 г.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832566" y="8517584"/>
            <a:ext cx="4630799" cy="495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092"/>
              </a:lnSpc>
              <a:spcBef>
                <a:spcPct val="0"/>
              </a:spcBef>
            </a:pPr>
            <a:r>
              <a:rPr lang="en-US" sz="1494">
                <a:solidFill>
                  <a:srgbClr val="00416C"/>
                </a:solidFill>
                <a:latin typeface="Clear Sans Bold"/>
              </a:rPr>
              <a:t>Финансирующая организация: Агенство США по торговле и развитию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832566" y="2720876"/>
            <a:ext cx="2861267" cy="523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117"/>
              </a:lnSpc>
              <a:spcBef>
                <a:spcPct val="0"/>
              </a:spcBef>
            </a:pPr>
            <a:r>
              <a:rPr lang="en-US" sz="1512">
                <a:solidFill>
                  <a:srgbClr val="00416C"/>
                </a:solidFill>
                <a:latin typeface="Clear Sans Bold"/>
              </a:rPr>
              <a:t>Финансирующая организация: Азиатский банк развития</a:t>
            </a:r>
          </a:p>
        </p:txBody>
      </p:sp>
      <p:sp>
        <p:nvSpPr>
          <p:cNvPr id="22" name="Freeform 22"/>
          <p:cNvSpPr/>
          <p:nvPr/>
        </p:nvSpPr>
        <p:spPr>
          <a:xfrm>
            <a:off x="15557983" y="313521"/>
            <a:ext cx="2452014" cy="688093"/>
          </a:xfrm>
          <a:custGeom>
            <a:avLst/>
            <a:gdLst/>
            <a:ahLst/>
            <a:cxnLst/>
            <a:rect l="l" t="t" r="r" b="b"/>
            <a:pathLst>
              <a:path w="2452014" h="688093">
                <a:moveTo>
                  <a:pt x="0" y="0"/>
                </a:moveTo>
                <a:lnTo>
                  <a:pt x="2452014" y="0"/>
                </a:lnTo>
                <a:lnTo>
                  <a:pt x="2452014" y="688093"/>
                </a:lnTo>
                <a:lnTo>
                  <a:pt x="0" y="68809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655404" y="3486938"/>
            <a:ext cx="1354132" cy="965877"/>
          </a:xfrm>
          <a:custGeom>
            <a:avLst/>
            <a:gdLst/>
            <a:ahLst/>
            <a:cxnLst/>
            <a:rect l="l" t="t" r="r" b="b"/>
            <a:pathLst>
              <a:path w="1354132" h="965877">
                <a:moveTo>
                  <a:pt x="0" y="0"/>
                </a:moveTo>
                <a:lnTo>
                  <a:pt x="1354132" y="0"/>
                </a:lnTo>
                <a:lnTo>
                  <a:pt x="1354132" y="965877"/>
                </a:lnTo>
                <a:lnTo>
                  <a:pt x="0" y="9658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807633" y="4082250"/>
            <a:ext cx="1364237" cy="973085"/>
          </a:xfrm>
          <a:custGeom>
            <a:avLst/>
            <a:gdLst/>
            <a:ahLst/>
            <a:cxnLst/>
            <a:rect l="l" t="t" r="r" b="b"/>
            <a:pathLst>
              <a:path w="1364237" h="973085">
                <a:moveTo>
                  <a:pt x="0" y="0"/>
                </a:moveTo>
                <a:lnTo>
                  <a:pt x="1364237" y="0"/>
                </a:lnTo>
                <a:lnTo>
                  <a:pt x="1364237" y="973085"/>
                </a:lnTo>
                <a:lnTo>
                  <a:pt x="0" y="9730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124950" y="247132"/>
            <a:ext cx="3054033" cy="4541902"/>
          </a:xfrm>
          <a:custGeom>
            <a:avLst/>
            <a:gdLst/>
            <a:ahLst/>
            <a:cxnLst/>
            <a:rect l="l" t="t" r="r" b="b"/>
            <a:pathLst>
              <a:path w="3054033" h="4541902">
                <a:moveTo>
                  <a:pt x="0" y="0"/>
                </a:moveTo>
                <a:lnTo>
                  <a:pt x="3054033" y="0"/>
                </a:lnTo>
                <a:lnTo>
                  <a:pt x="3054033" y="4541903"/>
                </a:lnTo>
                <a:lnTo>
                  <a:pt x="0" y="45419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0248" t="-4452" r="-84537" b="-8792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3669043" y="8954489"/>
            <a:ext cx="1359185" cy="969481"/>
          </a:xfrm>
          <a:custGeom>
            <a:avLst/>
            <a:gdLst/>
            <a:ahLst/>
            <a:cxnLst/>
            <a:rect l="l" t="t" r="r" b="b"/>
            <a:pathLst>
              <a:path w="1359185" h="969481">
                <a:moveTo>
                  <a:pt x="0" y="0"/>
                </a:moveTo>
                <a:lnTo>
                  <a:pt x="1359185" y="0"/>
                </a:lnTo>
                <a:lnTo>
                  <a:pt x="1359185" y="969481"/>
                </a:lnTo>
                <a:lnTo>
                  <a:pt x="0" y="9694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771001" y="8747250"/>
            <a:ext cx="1883086" cy="749986"/>
          </a:xfrm>
          <a:custGeom>
            <a:avLst/>
            <a:gdLst/>
            <a:ahLst/>
            <a:cxnLst/>
            <a:rect l="l" t="t" r="r" b="b"/>
            <a:pathLst>
              <a:path w="1883086" h="749986">
                <a:moveTo>
                  <a:pt x="0" y="0"/>
                </a:moveTo>
                <a:lnTo>
                  <a:pt x="1883087" y="0"/>
                </a:lnTo>
                <a:lnTo>
                  <a:pt x="1883087" y="749986"/>
                </a:lnTo>
                <a:lnTo>
                  <a:pt x="0" y="7499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6579" t="-56308" r="-22486" b="-54222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9124950" y="5406199"/>
            <a:ext cx="3054033" cy="4587785"/>
          </a:xfrm>
          <a:custGeom>
            <a:avLst/>
            <a:gdLst/>
            <a:ahLst/>
            <a:cxnLst/>
            <a:rect l="l" t="t" r="r" b="b"/>
            <a:pathLst>
              <a:path w="3054033" h="4587785">
                <a:moveTo>
                  <a:pt x="0" y="0"/>
                </a:moveTo>
                <a:lnTo>
                  <a:pt x="3054033" y="0"/>
                </a:lnTo>
                <a:lnTo>
                  <a:pt x="3054033" y="4587785"/>
                </a:lnTo>
                <a:lnTo>
                  <a:pt x="0" y="45877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1414" t="-6141" r="-35130" b="-4725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87659" y="5704495"/>
            <a:ext cx="3128985" cy="3991194"/>
          </a:xfrm>
          <a:custGeom>
            <a:avLst/>
            <a:gdLst/>
            <a:ahLst/>
            <a:cxnLst/>
            <a:rect l="l" t="t" r="r" b="b"/>
            <a:pathLst>
              <a:path w="3128985" h="3991194">
                <a:moveTo>
                  <a:pt x="0" y="0"/>
                </a:moveTo>
                <a:lnTo>
                  <a:pt x="3128984" y="0"/>
                </a:lnTo>
                <a:lnTo>
                  <a:pt x="3128984" y="3991194"/>
                </a:lnTo>
                <a:lnTo>
                  <a:pt x="0" y="39911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87659" y="247132"/>
            <a:ext cx="3128985" cy="4541902"/>
          </a:xfrm>
          <a:custGeom>
            <a:avLst/>
            <a:gdLst/>
            <a:ahLst/>
            <a:cxnLst/>
            <a:rect l="l" t="t" r="r" b="b"/>
            <a:pathLst>
              <a:path w="3128985" h="4541902">
                <a:moveTo>
                  <a:pt x="0" y="0"/>
                </a:moveTo>
                <a:lnTo>
                  <a:pt x="3128984" y="0"/>
                </a:lnTo>
                <a:lnTo>
                  <a:pt x="3128984" y="4541903"/>
                </a:lnTo>
                <a:lnTo>
                  <a:pt x="0" y="454190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29273" t="-28032" r="-63373" b="-6440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655404" y="574350"/>
            <a:ext cx="3061286" cy="493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4099"/>
              </a:lnSpc>
              <a:spcBef>
                <a:spcPct val="0"/>
              </a:spcBef>
            </a:pPr>
            <a:r>
              <a:rPr lang="en-US" sz="2928">
                <a:solidFill>
                  <a:srgbClr val="00416C"/>
                </a:solidFill>
                <a:latin typeface="Clear Sans Bold"/>
              </a:rPr>
              <a:t>Проект №5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69043" y="1148550"/>
            <a:ext cx="3543876" cy="1281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84"/>
              </a:lnSpc>
            </a:pPr>
            <a:r>
              <a:rPr lang="en-US" sz="1488">
                <a:solidFill>
                  <a:srgbClr val="00416C"/>
                </a:solidFill>
                <a:latin typeface="Clear Sans Bold"/>
              </a:rPr>
              <a:t>Строительство ВЛ 110 кВ линии «Айгульташ -Самат»</a:t>
            </a:r>
          </a:p>
          <a:p>
            <a:pPr>
              <a:lnSpc>
                <a:spcPts val="2084"/>
              </a:lnSpc>
              <a:spcBef>
                <a:spcPct val="0"/>
              </a:spcBef>
            </a:pPr>
            <a:r>
              <a:rPr lang="en-US" sz="1488">
                <a:solidFill>
                  <a:srgbClr val="00416C"/>
                </a:solidFill>
                <a:latin typeface="Clear Sans Bold"/>
              </a:rPr>
              <a:t>142,5 км. </a:t>
            </a:r>
          </a:p>
          <a:p>
            <a:pPr>
              <a:lnSpc>
                <a:spcPts val="2084"/>
              </a:lnSpc>
              <a:spcBef>
                <a:spcPct val="0"/>
              </a:spcBef>
            </a:pPr>
            <a:r>
              <a:rPr lang="en-US" sz="1488">
                <a:solidFill>
                  <a:srgbClr val="00416C"/>
                </a:solidFill>
                <a:latin typeface="Clear Sans Bold"/>
              </a:rPr>
              <a:t>Дата начала: 03.04.2008 г.</a:t>
            </a:r>
          </a:p>
          <a:p>
            <a:pPr>
              <a:lnSpc>
                <a:spcPts val="2084"/>
              </a:lnSpc>
              <a:spcBef>
                <a:spcPct val="0"/>
              </a:spcBef>
            </a:pPr>
            <a:r>
              <a:rPr lang="en-US" sz="1488">
                <a:solidFill>
                  <a:srgbClr val="00416C"/>
                </a:solidFill>
                <a:latin typeface="Clear Sans Bold"/>
              </a:rPr>
              <a:t>Дата окончания: 31.01.2012 г.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655404" y="2711492"/>
            <a:ext cx="3439977" cy="495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084"/>
              </a:lnSpc>
              <a:spcBef>
                <a:spcPct val="0"/>
              </a:spcBef>
            </a:pPr>
            <a:r>
              <a:rPr lang="en-US" sz="1488">
                <a:solidFill>
                  <a:srgbClr val="00416C"/>
                </a:solidFill>
                <a:latin typeface="Clear Sans Bold"/>
              </a:rPr>
              <a:t>Финансирующая организация: Исламский банк развития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807633" y="522611"/>
            <a:ext cx="3084131" cy="506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4130"/>
              </a:lnSpc>
              <a:spcBef>
                <a:spcPct val="0"/>
              </a:spcBef>
            </a:pPr>
            <a:r>
              <a:rPr lang="en-US" sz="2950">
                <a:solidFill>
                  <a:srgbClr val="00416C"/>
                </a:solidFill>
                <a:latin typeface="Clear Sans Bold"/>
              </a:rPr>
              <a:t>Проект №6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807633" y="1148550"/>
            <a:ext cx="5322315" cy="2338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99"/>
              </a:lnSpc>
            </a:pPr>
            <a:r>
              <a:rPr lang="en-US" sz="1499">
                <a:solidFill>
                  <a:srgbClr val="00416C"/>
                </a:solidFill>
                <a:latin typeface="Clear Sans Bold"/>
              </a:rPr>
              <a:t>Проект «Улучшение электроснабжения в городах Бишкек и Ош»</a:t>
            </a:r>
          </a:p>
          <a:p>
            <a:pPr>
              <a:lnSpc>
                <a:spcPts val="2099"/>
              </a:lnSpc>
            </a:pPr>
            <a:r>
              <a:rPr lang="en-US" sz="1499">
                <a:solidFill>
                  <a:srgbClr val="00416C"/>
                </a:solidFill>
                <a:latin typeface="Clear Sans Bold"/>
              </a:rPr>
              <a:t>Лот 1 «Поставка оборудования и шеф монтаж и пуско-наладка для трех подстанций Кызыл-Аскер Восточная и Кара-Суу»</a:t>
            </a:r>
          </a:p>
          <a:p>
            <a:pPr>
              <a:lnSpc>
                <a:spcPts val="2099"/>
              </a:lnSpc>
              <a:spcBef>
                <a:spcPct val="0"/>
              </a:spcBef>
            </a:pPr>
            <a:r>
              <a:rPr lang="en-US" sz="1499">
                <a:solidFill>
                  <a:srgbClr val="00416C"/>
                </a:solidFill>
                <a:latin typeface="Clear Sans Bold"/>
              </a:rPr>
              <a:t>Лот 2 Строительство под ключ: «ВЛ 220 кВ Ала-Арча –и линейной ячейки 220 кВ на ПС Ала-Арча</a:t>
            </a:r>
          </a:p>
          <a:p>
            <a:pPr>
              <a:lnSpc>
                <a:spcPts val="2099"/>
              </a:lnSpc>
              <a:spcBef>
                <a:spcPct val="0"/>
              </a:spcBef>
            </a:pPr>
            <a:r>
              <a:rPr lang="en-US" sz="1499">
                <a:solidFill>
                  <a:srgbClr val="00416C"/>
                </a:solidFill>
                <a:latin typeface="Clear Sans Bold"/>
              </a:rPr>
              <a:t>Дата начала: 03.11.2013 г.</a:t>
            </a:r>
          </a:p>
          <a:p>
            <a:pPr>
              <a:lnSpc>
                <a:spcPts val="2099"/>
              </a:lnSpc>
              <a:spcBef>
                <a:spcPct val="0"/>
              </a:spcBef>
            </a:pPr>
            <a:r>
              <a:rPr lang="en-US" sz="1499">
                <a:solidFill>
                  <a:srgbClr val="00416C"/>
                </a:solidFill>
                <a:latin typeface="Clear Sans Bold"/>
              </a:rPr>
              <a:t>Дата окончания: 31.06.2017 г.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807633" y="3558375"/>
            <a:ext cx="3465649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100"/>
              </a:lnSpc>
              <a:spcBef>
                <a:spcPct val="0"/>
              </a:spcBef>
            </a:pPr>
            <a:r>
              <a:rPr lang="en-US" sz="1500">
                <a:solidFill>
                  <a:srgbClr val="00416C"/>
                </a:solidFill>
                <a:latin typeface="Clear Sans Bold"/>
              </a:rPr>
              <a:t>Финансирующая организация: Исламский банк развития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669043" y="5686649"/>
            <a:ext cx="3072709" cy="504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4115"/>
              </a:lnSpc>
              <a:spcBef>
                <a:spcPct val="0"/>
              </a:spcBef>
            </a:pPr>
            <a:r>
              <a:rPr lang="en-US" sz="2939">
                <a:solidFill>
                  <a:srgbClr val="00416C"/>
                </a:solidFill>
                <a:latin typeface="Clear Sans Bold"/>
              </a:rPr>
              <a:t>Проект №7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669043" y="6290646"/>
            <a:ext cx="5302603" cy="2068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92"/>
              </a:lnSpc>
            </a:pPr>
            <a:r>
              <a:rPr lang="en-US" sz="1494">
                <a:solidFill>
                  <a:srgbClr val="00416C"/>
                </a:solidFill>
                <a:latin typeface="Clear Sans Bold"/>
              </a:rPr>
              <a:t>Проект «Улучшение электроснабжения Аркинского массива Баткенской области»</a:t>
            </a:r>
          </a:p>
          <a:p>
            <a:pPr>
              <a:lnSpc>
                <a:spcPts val="2092"/>
              </a:lnSpc>
            </a:pPr>
            <a:r>
              <a:rPr lang="en-US" sz="1494">
                <a:solidFill>
                  <a:srgbClr val="00416C"/>
                </a:solidFill>
                <a:latin typeface="Clear Sans Bold"/>
              </a:rPr>
              <a:t>Лот 1 Строительство и проектирование: «ВЛ 110 кВ от новой ПС Раззакова до ПС Арка»</a:t>
            </a:r>
          </a:p>
          <a:p>
            <a:pPr>
              <a:lnSpc>
                <a:spcPts val="2092"/>
              </a:lnSpc>
              <a:spcBef>
                <a:spcPct val="0"/>
              </a:spcBef>
            </a:pPr>
            <a:r>
              <a:rPr lang="en-US" sz="1494">
                <a:solidFill>
                  <a:srgbClr val="00416C"/>
                </a:solidFill>
                <a:latin typeface="Clear Sans Bold"/>
              </a:rPr>
              <a:t>Лот 2 «Поставка оборудования для ПС 110/35/10 кВ Раззакова и ПС 110/35/10 кВ Арка»</a:t>
            </a:r>
          </a:p>
          <a:p>
            <a:pPr>
              <a:lnSpc>
                <a:spcPts val="2092"/>
              </a:lnSpc>
              <a:spcBef>
                <a:spcPct val="0"/>
              </a:spcBef>
            </a:pPr>
            <a:r>
              <a:rPr lang="en-US" sz="1494">
                <a:solidFill>
                  <a:srgbClr val="00416C"/>
                </a:solidFill>
                <a:latin typeface="Clear Sans Bold"/>
              </a:rPr>
              <a:t>Дата начала: 03.12.2017 г.</a:t>
            </a:r>
          </a:p>
          <a:p>
            <a:pPr>
              <a:lnSpc>
                <a:spcPts val="2092"/>
              </a:lnSpc>
              <a:spcBef>
                <a:spcPct val="0"/>
              </a:spcBef>
            </a:pPr>
            <a:r>
              <a:rPr lang="en-US" sz="1494">
                <a:solidFill>
                  <a:srgbClr val="00416C"/>
                </a:solidFill>
                <a:latin typeface="Clear Sans Bold"/>
              </a:rPr>
              <a:t>Дата окончания: 01.08.2021 г.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669043" y="8459048"/>
            <a:ext cx="3452813" cy="495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092"/>
              </a:lnSpc>
              <a:spcBef>
                <a:spcPct val="0"/>
              </a:spcBef>
            </a:pPr>
            <a:r>
              <a:rPr lang="en-US" sz="1494">
                <a:solidFill>
                  <a:srgbClr val="00416C"/>
                </a:solidFill>
                <a:latin typeface="Clear Sans Bold"/>
              </a:rPr>
              <a:t>Финансирующая организация: Исламский банк развития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771001" y="5699499"/>
            <a:ext cx="3049863" cy="491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4084"/>
              </a:lnSpc>
              <a:spcBef>
                <a:spcPct val="0"/>
              </a:spcBef>
            </a:pPr>
            <a:r>
              <a:rPr lang="en-US" sz="2917">
                <a:solidFill>
                  <a:srgbClr val="00416C"/>
                </a:solidFill>
                <a:latin typeface="Clear Sans Bold"/>
              </a:rPr>
              <a:t>Проект №8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771001" y="6305375"/>
            <a:ext cx="5263178" cy="1545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76"/>
              </a:lnSpc>
            </a:pPr>
            <a:r>
              <a:rPr lang="en-US" sz="1483">
                <a:solidFill>
                  <a:srgbClr val="00416C"/>
                </a:solidFill>
                <a:latin typeface="Clear Sans Bold"/>
              </a:rPr>
              <a:t>Разработка технико-экономического обоснования проекта: «Строительство ВЛ 220 кВ «Тамга-Каракол» и ПС 220/110/10 кВ «Каракол»»</a:t>
            </a:r>
          </a:p>
          <a:p>
            <a:pPr>
              <a:lnSpc>
                <a:spcPts val="2076"/>
              </a:lnSpc>
              <a:spcBef>
                <a:spcPct val="0"/>
              </a:spcBef>
            </a:pPr>
            <a:endParaRPr lang="en-US" sz="1483">
              <a:solidFill>
                <a:srgbClr val="00416C"/>
              </a:solidFill>
              <a:latin typeface="Clear Sans Bold"/>
            </a:endParaRPr>
          </a:p>
          <a:p>
            <a:pPr>
              <a:lnSpc>
                <a:spcPts val="2076"/>
              </a:lnSpc>
              <a:spcBef>
                <a:spcPct val="0"/>
              </a:spcBef>
            </a:pPr>
            <a:r>
              <a:rPr lang="en-US" sz="1483">
                <a:solidFill>
                  <a:srgbClr val="00416C"/>
                </a:solidFill>
                <a:latin typeface="Clear Sans Bold"/>
              </a:rPr>
              <a:t>Дата начала: 16.06.2021 г.</a:t>
            </a:r>
          </a:p>
          <a:p>
            <a:pPr>
              <a:lnSpc>
                <a:spcPts val="2076"/>
              </a:lnSpc>
              <a:spcBef>
                <a:spcPct val="0"/>
              </a:spcBef>
            </a:pPr>
            <a:r>
              <a:rPr lang="en-US" sz="1483">
                <a:solidFill>
                  <a:srgbClr val="00416C"/>
                </a:solidFill>
                <a:latin typeface="Clear Sans Bold"/>
              </a:rPr>
              <a:t>Дата окончания: 16.06.2022 г.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771001" y="8086003"/>
            <a:ext cx="5181396" cy="518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076"/>
              </a:lnSpc>
              <a:spcBef>
                <a:spcPct val="0"/>
              </a:spcBef>
            </a:pPr>
            <a:r>
              <a:rPr lang="en-US" sz="1483">
                <a:solidFill>
                  <a:srgbClr val="00416C"/>
                </a:solidFill>
                <a:latin typeface="Clear Sans Bold"/>
              </a:rPr>
              <a:t>Финансирующая организация: Кувейтский фонд арабского экономического развития</a:t>
            </a:r>
          </a:p>
        </p:txBody>
      </p:sp>
      <p:sp>
        <p:nvSpPr>
          <p:cNvPr id="22" name="Freeform 22"/>
          <p:cNvSpPr/>
          <p:nvPr/>
        </p:nvSpPr>
        <p:spPr>
          <a:xfrm>
            <a:off x="15557983" y="313521"/>
            <a:ext cx="2452014" cy="688093"/>
          </a:xfrm>
          <a:custGeom>
            <a:avLst/>
            <a:gdLst/>
            <a:ahLst/>
            <a:cxnLst/>
            <a:rect l="l" t="t" r="r" b="b"/>
            <a:pathLst>
              <a:path w="2452014" h="688093">
                <a:moveTo>
                  <a:pt x="0" y="0"/>
                </a:moveTo>
                <a:lnTo>
                  <a:pt x="2452014" y="0"/>
                </a:lnTo>
                <a:lnTo>
                  <a:pt x="2452014" y="688093"/>
                </a:lnTo>
                <a:lnTo>
                  <a:pt x="0" y="68809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557983" y="313521"/>
            <a:ext cx="2452014" cy="688093"/>
          </a:xfrm>
          <a:custGeom>
            <a:avLst/>
            <a:gdLst/>
            <a:ahLst/>
            <a:cxnLst/>
            <a:rect l="l" t="t" r="r" b="b"/>
            <a:pathLst>
              <a:path w="2452014" h="688093">
                <a:moveTo>
                  <a:pt x="0" y="0"/>
                </a:moveTo>
                <a:lnTo>
                  <a:pt x="2452014" y="0"/>
                </a:lnTo>
                <a:lnTo>
                  <a:pt x="2452014" y="688093"/>
                </a:lnTo>
                <a:lnTo>
                  <a:pt x="0" y="6880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365366" y="7354257"/>
            <a:ext cx="2681826" cy="1787884"/>
          </a:xfrm>
          <a:custGeom>
            <a:avLst/>
            <a:gdLst/>
            <a:ahLst/>
            <a:cxnLst/>
            <a:rect l="l" t="t" r="r" b="b"/>
            <a:pathLst>
              <a:path w="2681826" h="1787884">
                <a:moveTo>
                  <a:pt x="0" y="0"/>
                </a:moveTo>
                <a:lnTo>
                  <a:pt x="2681826" y="0"/>
                </a:lnTo>
                <a:lnTo>
                  <a:pt x="2681826" y="1787884"/>
                </a:lnTo>
                <a:lnTo>
                  <a:pt x="0" y="17878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34547" y="1256807"/>
            <a:ext cx="6518196" cy="7773386"/>
          </a:xfrm>
          <a:custGeom>
            <a:avLst/>
            <a:gdLst/>
            <a:ahLst/>
            <a:cxnLst/>
            <a:rect l="l" t="t" r="r" b="b"/>
            <a:pathLst>
              <a:path w="6518196" h="7773386">
                <a:moveTo>
                  <a:pt x="0" y="0"/>
                </a:moveTo>
                <a:lnTo>
                  <a:pt x="6518196" y="0"/>
                </a:lnTo>
                <a:lnTo>
                  <a:pt x="6518196" y="7773386"/>
                </a:lnTo>
                <a:lnTo>
                  <a:pt x="0" y="77733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9249" r="-59511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365366" y="1871433"/>
            <a:ext cx="6168263" cy="1002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260"/>
              </a:lnSpc>
              <a:spcBef>
                <a:spcPct val="0"/>
              </a:spcBef>
            </a:pPr>
            <a:r>
              <a:rPr lang="en-US" sz="5900">
                <a:solidFill>
                  <a:srgbClr val="00416C"/>
                </a:solidFill>
                <a:latin typeface="Clear Sans Bold"/>
              </a:rPr>
              <a:t>Проект №9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65366" y="3144207"/>
            <a:ext cx="10644631" cy="3114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9"/>
              </a:lnSpc>
            </a:pPr>
            <a:r>
              <a:rPr lang="en-US" sz="2999">
                <a:solidFill>
                  <a:srgbClr val="00416C"/>
                </a:solidFill>
                <a:latin typeface="Clear Sans Bold"/>
              </a:rPr>
              <a:t>Оценка бизнес-процессов и модернизация управления энергетическими компаниями в рамках проекта «Реабилитация Токтогульской ГЭС. Фаза 3»</a:t>
            </a:r>
          </a:p>
          <a:p>
            <a:pPr>
              <a:lnSpc>
                <a:spcPts val="4199"/>
              </a:lnSpc>
              <a:spcBef>
                <a:spcPct val="0"/>
              </a:spcBef>
            </a:pPr>
            <a:endParaRPr lang="en-US" sz="2999">
              <a:solidFill>
                <a:srgbClr val="00416C"/>
              </a:solidFill>
              <a:latin typeface="Clear Sans Bold"/>
            </a:endParaRPr>
          </a:p>
          <a:p>
            <a:pPr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00416C"/>
                </a:solidFill>
                <a:latin typeface="Clear Sans Bold"/>
              </a:rPr>
              <a:t>Дата начала: 01.04.2022 г.</a:t>
            </a:r>
          </a:p>
          <a:p>
            <a:pPr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00416C"/>
                </a:solidFill>
                <a:latin typeface="Clear Sans Bold"/>
              </a:rPr>
              <a:t>Дата окончания: На стадии реализации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413177" y="6525583"/>
            <a:ext cx="6835676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416C"/>
                </a:solidFill>
                <a:latin typeface="Clear Sans Bold"/>
              </a:rPr>
              <a:t>Финансист: Азиатский банк развития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557983" y="313521"/>
            <a:ext cx="2452014" cy="688093"/>
          </a:xfrm>
          <a:custGeom>
            <a:avLst/>
            <a:gdLst/>
            <a:ahLst/>
            <a:cxnLst/>
            <a:rect l="l" t="t" r="r" b="b"/>
            <a:pathLst>
              <a:path w="2452014" h="688093">
                <a:moveTo>
                  <a:pt x="0" y="0"/>
                </a:moveTo>
                <a:lnTo>
                  <a:pt x="2452014" y="0"/>
                </a:lnTo>
                <a:lnTo>
                  <a:pt x="2452014" y="688093"/>
                </a:lnTo>
                <a:lnTo>
                  <a:pt x="0" y="6880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71470" y="2337577"/>
            <a:ext cx="2106555" cy="838988"/>
          </a:xfrm>
          <a:custGeom>
            <a:avLst/>
            <a:gdLst/>
            <a:ahLst/>
            <a:cxnLst/>
            <a:rect l="l" t="t" r="r" b="b"/>
            <a:pathLst>
              <a:path w="2106555" h="838988">
                <a:moveTo>
                  <a:pt x="0" y="0"/>
                </a:moveTo>
                <a:lnTo>
                  <a:pt x="2106556" y="0"/>
                </a:lnTo>
                <a:lnTo>
                  <a:pt x="2106556" y="838988"/>
                </a:lnTo>
                <a:lnTo>
                  <a:pt x="0" y="8389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6579" t="-56308" r="-22486" b="-54222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890207" y="3176565"/>
            <a:ext cx="1669082" cy="1190525"/>
          </a:xfrm>
          <a:custGeom>
            <a:avLst/>
            <a:gdLst/>
            <a:ahLst/>
            <a:cxnLst/>
            <a:rect l="l" t="t" r="r" b="b"/>
            <a:pathLst>
              <a:path w="1669082" h="1190525">
                <a:moveTo>
                  <a:pt x="0" y="0"/>
                </a:moveTo>
                <a:lnTo>
                  <a:pt x="1669082" y="0"/>
                </a:lnTo>
                <a:lnTo>
                  <a:pt x="1669082" y="1190525"/>
                </a:lnTo>
                <a:lnTo>
                  <a:pt x="0" y="11905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998733" y="4642226"/>
            <a:ext cx="1452029" cy="968020"/>
          </a:xfrm>
          <a:custGeom>
            <a:avLst/>
            <a:gdLst/>
            <a:ahLst/>
            <a:cxnLst/>
            <a:rect l="l" t="t" r="r" b="b"/>
            <a:pathLst>
              <a:path w="1452029" h="968020">
                <a:moveTo>
                  <a:pt x="0" y="0"/>
                </a:moveTo>
                <a:lnTo>
                  <a:pt x="1452030" y="0"/>
                </a:lnTo>
                <a:lnTo>
                  <a:pt x="1452030" y="968019"/>
                </a:lnTo>
                <a:lnTo>
                  <a:pt x="0" y="9680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890207" y="5886470"/>
            <a:ext cx="1627925" cy="737503"/>
          </a:xfrm>
          <a:custGeom>
            <a:avLst/>
            <a:gdLst/>
            <a:ahLst/>
            <a:cxnLst/>
            <a:rect l="l" t="t" r="r" b="b"/>
            <a:pathLst>
              <a:path w="1627925" h="737503">
                <a:moveTo>
                  <a:pt x="0" y="0"/>
                </a:moveTo>
                <a:lnTo>
                  <a:pt x="1627925" y="0"/>
                </a:lnTo>
                <a:lnTo>
                  <a:pt x="1627925" y="737503"/>
                </a:lnTo>
                <a:lnTo>
                  <a:pt x="0" y="73750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098117" y="6900198"/>
            <a:ext cx="1253262" cy="1253262"/>
          </a:xfrm>
          <a:custGeom>
            <a:avLst/>
            <a:gdLst/>
            <a:ahLst/>
            <a:cxnLst/>
            <a:rect l="l" t="t" r="r" b="b"/>
            <a:pathLst>
              <a:path w="1253262" h="1253262">
                <a:moveTo>
                  <a:pt x="0" y="0"/>
                </a:moveTo>
                <a:lnTo>
                  <a:pt x="1253262" y="0"/>
                </a:lnTo>
                <a:lnTo>
                  <a:pt x="1253262" y="1253263"/>
                </a:lnTo>
                <a:lnTo>
                  <a:pt x="0" y="12532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6108626" y="2299348"/>
            <a:ext cx="826342" cy="826342"/>
          </a:xfrm>
          <a:custGeom>
            <a:avLst/>
            <a:gdLst/>
            <a:ahLst/>
            <a:cxnLst/>
            <a:rect l="l" t="t" r="r" b="b"/>
            <a:pathLst>
              <a:path w="826342" h="826342">
                <a:moveTo>
                  <a:pt x="0" y="0"/>
                </a:moveTo>
                <a:lnTo>
                  <a:pt x="826342" y="0"/>
                </a:lnTo>
                <a:lnTo>
                  <a:pt x="826342" y="826342"/>
                </a:lnTo>
                <a:lnTo>
                  <a:pt x="0" y="82634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6563481" y="3506819"/>
            <a:ext cx="826342" cy="826342"/>
          </a:xfrm>
          <a:custGeom>
            <a:avLst/>
            <a:gdLst/>
            <a:ahLst/>
            <a:cxnLst/>
            <a:rect l="l" t="t" r="r" b="b"/>
            <a:pathLst>
              <a:path w="826342" h="826342">
                <a:moveTo>
                  <a:pt x="0" y="0"/>
                </a:moveTo>
                <a:lnTo>
                  <a:pt x="826342" y="0"/>
                </a:lnTo>
                <a:lnTo>
                  <a:pt x="826342" y="826342"/>
                </a:lnTo>
                <a:lnTo>
                  <a:pt x="0" y="82634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6534417" y="4714290"/>
            <a:ext cx="884471" cy="823891"/>
          </a:xfrm>
          <a:custGeom>
            <a:avLst/>
            <a:gdLst/>
            <a:ahLst/>
            <a:cxnLst/>
            <a:rect l="l" t="t" r="r" b="b"/>
            <a:pathLst>
              <a:path w="884471" h="823891">
                <a:moveTo>
                  <a:pt x="0" y="0"/>
                </a:moveTo>
                <a:lnTo>
                  <a:pt x="884470" y="0"/>
                </a:lnTo>
                <a:lnTo>
                  <a:pt x="884470" y="823891"/>
                </a:lnTo>
                <a:lnTo>
                  <a:pt x="0" y="82389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6108626" y="5881081"/>
            <a:ext cx="1736052" cy="222793"/>
          </a:xfrm>
          <a:custGeom>
            <a:avLst/>
            <a:gdLst/>
            <a:ahLst/>
            <a:cxnLst/>
            <a:rect l="l" t="t" r="r" b="b"/>
            <a:pathLst>
              <a:path w="1736052" h="222793">
                <a:moveTo>
                  <a:pt x="0" y="0"/>
                </a:moveTo>
                <a:lnTo>
                  <a:pt x="1736052" y="0"/>
                </a:lnTo>
                <a:lnTo>
                  <a:pt x="1736052" y="222793"/>
                </a:lnTo>
                <a:lnTo>
                  <a:pt x="0" y="22279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3359265" y="2173764"/>
            <a:ext cx="1005339" cy="1005339"/>
          </a:xfrm>
          <a:custGeom>
            <a:avLst/>
            <a:gdLst/>
            <a:ahLst/>
            <a:cxnLst/>
            <a:rect l="l" t="t" r="r" b="b"/>
            <a:pathLst>
              <a:path w="1005339" h="1005339">
                <a:moveTo>
                  <a:pt x="0" y="0"/>
                </a:moveTo>
                <a:lnTo>
                  <a:pt x="1005339" y="0"/>
                </a:lnTo>
                <a:lnTo>
                  <a:pt x="1005339" y="1005339"/>
                </a:lnTo>
                <a:lnTo>
                  <a:pt x="0" y="10053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3392616" y="4500405"/>
            <a:ext cx="938637" cy="938637"/>
          </a:xfrm>
          <a:custGeom>
            <a:avLst/>
            <a:gdLst/>
            <a:ahLst/>
            <a:cxnLst/>
            <a:rect l="l" t="t" r="r" b="b"/>
            <a:pathLst>
              <a:path w="938637" h="938637">
                <a:moveTo>
                  <a:pt x="0" y="0"/>
                </a:moveTo>
                <a:lnTo>
                  <a:pt x="938637" y="0"/>
                </a:lnTo>
                <a:lnTo>
                  <a:pt x="938637" y="938636"/>
                </a:lnTo>
                <a:lnTo>
                  <a:pt x="0" y="93863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6333310" y="6477565"/>
            <a:ext cx="1286683" cy="845266"/>
          </a:xfrm>
          <a:custGeom>
            <a:avLst/>
            <a:gdLst/>
            <a:ahLst/>
            <a:cxnLst/>
            <a:rect l="l" t="t" r="r" b="b"/>
            <a:pathLst>
              <a:path w="1286683" h="845266">
                <a:moveTo>
                  <a:pt x="0" y="0"/>
                </a:moveTo>
                <a:lnTo>
                  <a:pt x="1286683" y="0"/>
                </a:lnTo>
                <a:lnTo>
                  <a:pt x="1286683" y="845266"/>
                </a:lnTo>
                <a:lnTo>
                  <a:pt x="0" y="84526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3029281" y="6448581"/>
            <a:ext cx="1665306" cy="1216174"/>
          </a:xfrm>
          <a:custGeom>
            <a:avLst/>
            <a:gdLst/>
            <a:ahLst/>
            <a:cxnLst/>
            <a:rect l="l" t="t" r="r" b="b"/>
            <a:pathLst>
              <a:path w="1665306" h="1216174">
                <a:moveTo>
                  <a:pt x="0" y="0"/>
                </a:moveTo>
                <a:lnTo>
                  <a:pt x="1665307" y="0"/>
                </a:lnTo>
                <a:lnTo>
                  <a:pt x="1665307" y="1216174"/>
                </a:lnTo>
                <a:lnTo>
                  <a:pt x="0" y="121617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44177" t="-26911" r="-47427" b="-47724"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028700" y="1439127"/>
            <a:ext cx="3392096" cy="737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00416C"/>
                </a:solidFill>
                <a:latin typeface="Clear Sans Bold"/>
              </a:rPr>
              <a:t>Международный институт финансирования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563481" y="1624865"/>
            <a:ext cx="3392096" cy="365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00416C"/>
                </a:solidFill>
                <a:latin typeface="Clear Sans Bold"/>
              </a:rPr>
              <a:t>Наши партнеры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447952" y="2364642"/>
            <a:ext cx="3392096" cy="737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40"/>
              </a:lnSpc>
              <a:spcBef>
                <a:spcPct val="0"/>
              </a:spcBef>
            </a:pPr>
            <a:r>
              <a:rPr lang="en-US" sz="2100" dirty="0">
                <a:solidFill>
                  <a:srgbClr val="00416C"/>
                </a:solidFill>
                <a:latin typeface="Clear Sans Bold"/>
              </a:rPr>
              <a:t>Spectrum Engineering Consultants L.L.C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447952" y="3546062"/>
            <a:ext cx="3392096" cy="737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40"/>
              </a:lnSpc>
              <a:spcBef>
                <a:spcPct val="0"/>
              </a:spcBef>
            </a:pPr>
            <a:r>
              <a:rPr lang="en-US" sz="2100" dirty="0">
                <a:solidFill>
                  <a:srgbClr val="00416C"/>
                </a:solidFill>
                <a:latin typeface="Clear Sans Bold"/>
              </a:rPr>
              <a:t>Gulf Spectrum Engineering Consultants L.L.C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785168" y="4733805"/>
            <a:ext cx="2717664" cy="737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 dirty="0">
                <a:solidFill>
                  <a:srgbClr val="00416C"/>
                </a:solidFill>
                <a:latin typeface="Clear Sans Bold"/>
              </a:rPr>
              <a:t>T &amp; D engineers and consultants, </a:t>
            </a:r>
            <a:r>
              <a:rPr lang="en-US" sz="2100" dirty="0" err="1">
                <a:solidFill>
                  <a:srgbClr val="00416C"/>
                </a:solidFill>
                <a:latin typeface="Clear Sans Bold"/>
              </a:rPr>
              <a:t>Inc</a:t>
            </a:r>
            <a:endParaRPr lang="en-US" sz="2100" dirty="0">
              <a:solidFill>
                <a:srgbClr val="00416C"/>
              </a:solidFill>
              <a:latin typeface="Clear Sans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7785168" y="5785785"/>
            <a:ext cx="2717664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 dirty="0">
                <a:solidFill>
                  <a:srgbClr val="00416C"/>
                </a:solidFill>
                <a:latin typeface="Clear Sans Bold"/>
              </a:rPr>
              <a:t>FICHTNER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165886" y="1622267"/>
            <a:ext cx="3392096" cy="365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00416C"/>
                </a:solidFill>
                <a:latin typeface="Clear Sans Bold"/>
              </a:rPr>
              <a:t>Наши клиенты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165886" y="3210720"/>
            <a:ext cx="3392096" cy="1108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40"/>
              </a:lnSpc>
              <a:spcBef>
                <a:spcPct val="0"/>
              </a:spcBef>
            </a:pPr>
            <a:r>
              <a:rPr lang="en-US" sz="2100" dirty="0">
                <a:solidFill>
                  <a:srgbClr val="00416C"/>
                </a:solidFill>
                <a:latin typeface="Clear Sans Bold"/>
              </a:rPr>
              <a:t>ОАО "</a:t>
            </a:r>
            <a:r>
              <a:rPr lang="en-US" sz="2100" dirty="0" err="1">
                <a:solidFill>
                  <a:srgbClr val="00416C"/>
                </a:solidFill>
                <a:latin typeface="Clear Sans Bold"/>
              </a:rPr>
              <a:t>Национальные</a:t>
            </a:r>
            <a:r>
              <a:rPr lang="en-US" sz="21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100" dirty="0" err="1">
                <a:solidFill>
                  <a:srgbClr val="00416C"/>
                </a:solidFill>
                <a:latin typeface="Clear Sans Bold"/>
              </a:rPr>
              <a:t>электрические</a:t>
            </a:r>
            <a:r>
              <a:rPr lang="en-US" sz="21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100" dirty="0" err="1">
                <a:solidFill>
                  <a:srgbClr val="00416C"/>
                </a:solidFill>
                <a:latin typeface="Clear Sans Bold"/>
              </a:rPr>
              <a:t>сети</a:t>
            </a:r>
            <a:r>
              <a:rPr lang="en-US" sz="21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100" dirty="0" err="1">
                <a:solidFill>
                  <a:srgbClr val="00416C"/>
                </a:solidFill>
                <a:latin typeface="Clear Sans Bold"/>
              </a:rPr>
              <a:t>Кыргызстана</a:t>
            </a:r>
            <a:r>
              <a:rPr lang="en-US" sz="2100" dirty="0">
                <a:solidFill>
                  <a:srgbClr val="00416C"/>
                </a:solidFill>
                <a:latin typeface="Clear Sans Bold"/>
              </a:rPr>
              <a:t>"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165886" y="5572391"/>
            <a:ext cx="3392096" cy="737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40"/>
              </a:lnSpc>
              <a:spcBef>
                <a:spcPct val="0"/>
              </a:spcBef>
            </a:pPr>
            <a:r>
              <a:rPr lang="en-US" sz="2100" dirty="0">
                <a:solidFill>
                  <a:srgbClr val="00416C"/>
                </a:solidFill>
                <a:latin typeface="Clear Sans Bold"/>
              </a:rPr>
              <a:t>ОАО "</a:t>
            </a:r>
            <a:r>
              <a:rPr lang="en-US" sz="2100" dirty="0" err="1">
                <a:solidFill>
                  <a:srgbClr val="00416C"/>
                </a:solidFill>
                <a:latin typeface="Clear Sans Bold"/>
              </a:rPr>
              <a:t>Электрические</a:t>
            </a:r>
            <a:r>
              <a:rPr lang="en-US" sz="21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100" dirty="0" err="1">
                <a:solidFill>
                  <a:srgbClr val="00416C"/>
                </a:solidFill>
                <a:latin typeface="Clear Sans Bold"/>
              </a:rPr>
              <a:t>станции</a:t>
            </a:r>
            <a:r>
              <a:rPr lang="en-US" sz="2100" dirty="0">
                <a:solidFill>
                  <a:srgbClr val="00416C"/>
                </a:solidFill>
                <a:latin typeface="Clear Sans Bold"/>
              </a:rPr>
              <a:t>"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966534" y="6507768"/>
            <a:ext cx="2354931" cy="737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 dirty="0">
                <a:solidFill>
                  <a:srgbClr val="00416C"/>
                </a:solidFill>
                <a:latin typeface="Clear Sans Bold"/>
              </a:rPr>
              <a:t>ТОО "</a:t>
            </a:r>
            <a:r>
              <a:rPr lang="en-US" sz="2100" dirty="0" err="1">
                <a:solidFill>
                  <a:srgbClr val="00416C"/>
                </a:solidFill>
                <a:latin typeface="Clear Sans Bold"/>
              </a:rPr>
              <a:t>Терралинк</a:t>
            </a:r>
            <a:r>
              <a:rPr lang="en-US" sz="21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100" dirty="0" err="1">
                <a:solidFill>
                  <a:srgbClr val="00416C"/>
                </a:solidFill>
                <a:latin typeface="Clear Sans Bold"/>
              </a:rPr>
              <a:t>Технолоджис</a:t>
            </a:r>
            <a:r>
              <a:rPr lang="en-US" sz="2100" dirty="0">
                <a:solidFill>
                  <a:srgbClr val="00416C"/>
                </a:solidFill>
                <a:latin typeface="Clear Sans Bold"/>
              </a:rPr>
              <a:t>"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165886" y="7917501"/>
            <a:ext cx="3392096" cy="737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40"/>
              </a:lnSpc>
              <a:spcBef>
                <a:spcPct val="0"/>
              </a:spcBef>
            </a:pPr>
            <a:r>
              <a:rPr lang="en-US" sz="2100" dirty="0" err="1">
                <a:solidFill>
                  <a:srgbClr val="00416C"/>
                </a:solidFill>
                <a:latin typeface="Clear Sans Bold"/>
              </a:rPr>
              <a:t>Министерство</a:t>
            </a:r>
            <a:r>
              <a:rPr lang="en-US" sz="21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100" dirty="0" err="1">
                <a:solidFill>
                  <a:srgbClr val="00416C"/>
                </a:solidFill>
                <a:latin typeface="Clear Sans Bold"/>
              </a:rPr>
              <a:t>энергетики</a:t>
            </a:r>
            <a:r>
              <a:rPr lang="en-US" sz="21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100" dirty="0" err="1">
                <a:solidFill>
                  <a:srgbClr val="00416C"/>
                </a:solidFill>
                <a:latin typeface="Clear Sans Bold"/>
              </a:rPr>
              <a:t>Кыргызской</a:t>
            </a:r>
            <a:r>
              <a:rPr lang="en-US" sz="2100" dirty="0">
                <a:solidFill>
                  <a:srgbClr val="00416C"/>
                </a:solidFill>
                <a:latin typeface="Clear Sans Bold"/>
              </a:rPr>
              <a:t> </a:t>
            </a:r>
            <a:r>
              <a:rPr lang="en-US" sz="2100" dirty="0" err="1">
                <a:solidFill>
                  <a:srgbClr val="00416C"/>
                </a:solidFill>
                <a:latin typeface="Clear Sans Bold"/>
              </a:rPr>
              <a:t>Республики</a:t>
            </a:r>
            <a:endParaRPr lang="en-US" sz="2100" dirty="0">
              <a:solidFill>
                <a:srgbClr val="00416C"/>
              </a:solidFill>
              <a:latin typeface="Clear Sans 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77856"/>
          </a:xfrm>
          <a:custGeom>
            <a:avLst/>
            <a:gdLst/>
            <a:ahLst/>
            <a:cxnLst/>
            <a:rect l="l" t="t" r="r" b="b"/>
            <a:pathLst>
              <a:path w="18288000" h="10277856">
                <a:moveTo>
                  <a:pt x="0" y="0"/>
                </a:moveTo>
                <a:lnTo>
                  <a:pt x="18288000" y="0"/>
                </a:lnTo>
                <a:lnTo>
                  <a:pt x="18288000" y="10277856"/>
                </a:lnTo>
                <a:lnTo>
                  <a:pt x="0" y="102778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686825" y="488558"/>
            <a:ext cx="3304641" cy="1080283"/>
          </a:xfrm>
          <a:custGeom>
            <a:avLst/>
            <a:gdLst/>
            <a:ahLst/>
            <a:cxnLst/>
            <a:rect l="l" t="t" r="r" b="b"/>
            <a:pathLst>
              <a:path w="3304641" h="1080283">
                <a:moveTo>
                  <a:pt x="0" y="0"/>
                </a:moveTo>
                <a:lnTo>
                  <a:pt x="3304641" y="0"/>
                </a:lnTo>
                <a:lnTo>
                  <a:pt x="3304641" y="1080284"/>
                </a:lnTo>
                <a:lnTo>
                  <a:pt x="0" y="10802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8284" t="-135960" r="-38640" b="-146729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32383" y="3567993"/>
            <a:ext cx="374540" cy="320742"/>
          </a:xfrm>
          <a:custGeom>
            <a:avLst/>
            <a:gdLst/>
            <a:ahLst/>
            <a:cxnLst/>
            <a:rect l="l" t="t" r="r" b="b"/>
            <a:pathLst>
              <a:path w="374540" h="320742">
                <a:moveTo>
                  <a:pt x="0" y="0"/>
                </a:moveTo>
                <a:lnTo>
                  <a:pt x="374539" y="0"/>
                </a:lnTo>
                <a:lnTo>
                  <a:pt x="374539" y="320742"/>
                </a:lnTo>
                <a:lnTo>
                  <a:pt x="0" y="3207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32383" y="4393560"/>
            <a:ext cx="380193" cy="380193"/>
          </a:xfrm>
          <a:custGeom>
            <a:avLst/>
            <a:gdLst/>
            <a:ahLst/>
            <a:cxnLst/>
            <a:rect l="l" t="t" r="r" b="b"/>
            <a:pathLst>
              <a:path w="380193" h="380193">
                <a:moveTo>
                  <a:pt x="0" y="0"/>
                </a:moveTo>
                <a:lnTo>
                  <a:pt x="380193" y="0"/>
                </a:lnTo>
                <a:lnTo>
                  <a:pt x="380193" y="380193"/>
                </a:lnTo>
                <a:lnTo>
                  <a:pt x="0" y="3801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32383" y="5278578"/>
            <a:ext cx="393213" cy="561733"/>
          </a:xfrm>
          <a:custGeom>
            <a:avLst/>
            <a:gdLst/>
            <a:ahLst/>
            <a:cxnLst/>
            <a:rect l="l" t="t" r="r" b="b"/>
            <a:pathLst>
              <a:path w="393213" h="561733">
                <a:moveTo>
                  <a:pt x="0" y="0"/>
                </a:moveTo>
                <a:lnTo>
                  <a:pt x="393213" y="0"/>
                </a:lnTo>
                <a:lnTo>
                  <a:pt x="393213" y="561733"/>
                </a:lnTo>
                <a:lnTo>
                  <a:pt x="0" y="56173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74348" y="649028"/>
            <a:ext cx="3873637" cy="1839628"/>
          </a:xfrm>
          <a:custGeom>
            <a:avLst/>
            <a:gdLst/>
            <a:ahLst/>
            <a:cxnLst/>
            <a:rect l="l" t="t" r="r" b="b"/>
            <a:pathLst>
              <a:path w="3873637" h="1839628">
                <a:moveTo>
                  <a:pt x="0" y="0"/>
                </a:moveTo>
                <a:lnTo>
                  <a:pt x="3873637" y="0"/>
                </a:lnTo>
                <a:lnTo>
                  <a:pt x="3873637" y="1839628"/>
                </a:lnTo>
                <a:lnTo>
                  <a:pt x="0" y="183962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85702" t="-153488" r="-85702" b="-150599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320467" y="4385219"/>
            <a:ext cx="2578711" cy="349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Clear Sans Bold"/>
              </a:rPr>
              <a:t>+996 772 87 95 95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20467" y="5230953"/>
            <a:ext cx="4196752" cy="1054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Clear Sans Bold"/>
              </a:rPr>
              <a:t>720082, Кыргызская Республика г. Бишкек ул. Турусбекова д. 109/3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20467" y="3539486"/>
            <a:ext cx="2781399" cy="349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Clear Sans Bold"/>
              </a:rPr>
              <a:t>info@gie.com.kg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50336" y="2631368"/>
            <a:ext cx="2578711" cy="431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FFFFFF"/>
                </a:solidFill>
                <a:latin typeface="Clear Sans Bold"/>
              </a:rPr>
              <a:t>Наши контакты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101866" y="8078129"/>
            <a:ext cx="10086557" cy="1180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790"/>
              </a:lnSpc>
              <a:spcBef>
                <a:spcPct val="0"/>
              </a:spcBef>
            </a:pPr>
            <a:r>
              <a:rPr lang="en-US" sz="6993">
                <a:solidFill>
                  <a:srgbClr val="FFFFFF"/>
                </a:solidFill>
                <a:latin typeface="Clear Sans Bold"/>
              </a:rPr>
              <a:t>Спасибо за внимание!!!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2272</TotalTime>
  <Words>871</Words>
  <Application>Microsoft Office PowerPoint</Application>
  <PresentationFormat>Произвольный</PresentationFormat>
  <Paragraphs>134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Clear Sans Bold</vt:lpstr>
      <vt:lpstr>Arial</vt:lpstr>
      <vt:lpstr>Calibri</vt:lpstr>
      <vt:lpstr>Open Sans Light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GROUP OF INDEPENDENT ENGINEERS</dc:title>
  <dc:creator>Альберт-ПК</dc:creator>
  <cp:lastModifiedBy>user</cp:lastModifiedBy>
  <cp:revision>6</cp:revision>
  <dcterms:created xsi:type="dcterms:W3CDTF">2006-08-16T00:00:00Z</dcterms:created>
  <dcterms:modified xsi:type="dcterms:W3CDTF">2023-06-13T18:39:27Z</dcterms:modified>
  <dc:identifier>DAFj07l3XWA</dc:identifier>
</cp:coreProperties>
</file>